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73" r:id="rId3"/>
    <p:sldId id="272" r:id="rId4"/>
    <p:sldId id="298" r:id="rId5"/>
    <p:sldId id="299" r:id="rId6"/>
    <p:sldId id="305" r:id="rId7"/>
    <p:sldId id="283" r:id="rId8"/>
    <p:sldId id="307" r:id="rId9"/>
    <p:sldId id="274" r:id="rId10"/>
    <p:sldId id="268" r:id="rId11"/>
    <p:sldId id="284" r:id="rId12"/>
    <p:sldId id="275" r:id="rId13"/>
    <p:sldId id="280" r:id="rId14"/>
    <p:sldId id="269" r:id="rId15"/>
    <p:sldId id="300" r:id="rId16"/>
    <p:sldId id="301" r:id="rId17"/>
    <p:sldId id="276" r:id="rId18"/>
    <p:sldId id="309" r:id="rId19"/>
    <p:sldId id="277" r:id="rId20"/>
    <p:sldId id="289" r:id="rId21"/>
    <p:sldId id="286" r:id="rId22"/>
    <p:sldId id="285" r:id="rId23"/>
    <p:sldId id="287" r:id="rId24"/>
    <p:sldId id="303" r:id="rId25"/>
    <p:sldId id="308" r:id="rId26"/>
    <p:sldId id="279" r:id="rId27"/>
    <p:sldId id="290" r:id="rId28"/>
    <p:sldId id="258" r:id="rId29"/>
    <p:sldId id="257" r:id="rId30"/>
    <p:sldId id="259" r:id="rId31"/>
    <p:sldId id="260" r:id="rId32"/>
    <p:sldId id="261" r:id="rId33"/>
    <p:sldId id="262" r:id="rId34"/>
    <p:sldId id="304" r:id="rId35"/>
    <p:sldId id="306" r:id="rId36"/>
    <p:sldId id="263" r:id="rId37"/>
    <p:sldId id="264" r:id="rId38"/>
    <p:sldId id="291" r:id="rId39"/>
    <p:sldId id="294" r:id="rId40"/>
    <p:sldId id="292" r:id="rId41"/>
    <p:sldId id="295" r:id="rId42"/>
    <p:sldId id="296" r:id="rId43"/>
    <p:sldId id="293" r:id="rId44"/>
    <p:sldId id="271" r:id="rId45"/>
    <p:sldId id="266" r:id="rId46"/>
    <p:sldId id="265" r:id="rId47"/>
    <p:sldId id="270" r:id="rId48"/>
    <p:sldId id="278" r:id="rId49"/>
    <p:sldId id="302" r:id="rId50"/>
    <p:sldId id="297"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1" d="100"/>
          <a:sy n="111" d="100"/>
        </p:scale>
        <p:origin x="30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9/15/2025</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9/15/2025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9/15/2025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9/15/2025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9/15/2025</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9/15/2025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9/15/2025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9/15/2025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9/15/2025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9/15/2025</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9/15/2025</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9/15/2025</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atsuite.collegeboard.org/k12-educators/educator-experience/in-school/start/checklist" TargetMode="External"/><Relationship Id="rId2" Type="http://schemas.openxmlformats.org/officeDocument/2006/relationships/hyperlink" Target="mailto:testadminsupport@collegeboard.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www.collegeboard.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baccount.collegeboard.org/professional/viewCreateAccountAction" TargetMode="External"/><Relationship Id="rId2" Type="http://schemas.openxmlformats.org/officeDocument/2006/relationships/hyperlink" Target="https://professionaltraining.collegeboard.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atsuite.collegeboard.org/k12-educators/educator-experience/in-school/roles/ssd-coordinator" TargetMode="External"/><Relationship Id="rId7" Type="http://schemas.openxmlformats.org/officeDocument/2006/relationships/hyperlink" Target="https://satsuite.collegeboard.org/k12-educators/educator-experience/in-school/roles/technology-monitor" TargetMode="External"/><Relationship Id="rId2" Type="http://schemas.openxmlformats.org/officeDocument/2006/relationships/hyperlink" Target="https://satsuite.collegeboard.org/k12-educators/educator-experience/in-school/roles/test-coordinator" TargetMode="External"/><Relationship Id="rId1" Type="http://schemas.openxmlformats.org/officeDocument/2006/relationships/slideLayout" Target="../slideLayouts/slideLayout2.xml"/><Relationship Id="rId6" Type="http://schemas.openxmlformats.org/officeDocument/2006/relationships/hyperlink" Target="https://satsuite.collegeboard.org/k12-educators/educator-experience/in-school/roles/technology-coordinator" TargetMode="External"/><Relationship Id="rId5" Type="http://schemas.openxmlformats.org/officeDocument/2006/relationships/hyperlink" Target="https://satsuite.collegeboard.org/k12-educators/educator-experience/in-school/roles/hall-room-monitor" TargetMode="External"/><Relationship Id="rId4" Type="http://schemas.openxmlformats.org/officeDocument/2006/relationships/hyperlink" Target="https://satsuite.collegeboard.org/k12-educators/educator-experience/in-school/roles/procto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satsuite.collegeboard.org/help-center/how-do-i-order-test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satsuite.collegeboard.org/k12-educators/educator-experience/in-school/register/registering-with-accommodations" TargetMode="External"/><Relationship Id="rId2" Type="http://schemas.openxmlformats.org/officeDocument/2006/relationships/hyperlink" Target="https://satsuite.collegeboard.org/k12-educators/educator-experience/in-school/register/registering-students-in-sso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atsuite.collegeboard.org/sat-school-day/taking-the-test/calculator-policy" TargetMode="External"/><Relationship Id="rId2" Type="http://schemas.openxmlformats.org/officeDocument/2006/relationships/hyperlink" Target="https://bluebook.collegeboard.or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satsuite.collegeboard.org/k12-educators/educator-experience/in-school/roles/ssd-coordinator" TargetMode="External"/><Relationship Id="rId2" Type="http://schemas.openxmlformats.org/officeDocument/2006/relationships/hyperlink" Target="https://satsuite.collegeboard.org/k12-educators/educator-experience/in-school/roles/test-coordinator" TargetMode="External"/><Relationship Id="rId1" Type="http://schemas.openxmlformats.org/officeDocument/2006/relationships/slideLayout" Target="../slideLayouts/slideLayout2.xml"/><Relationship Id="rId6" Type="http://schemas.openxmlformats.org/officeDocument/2006/relationships/hyperlink" Target="https://satsuite.collegeboard.org/media/pdf/sats-technical-troubleshooting-guide.pdf" TargetMode="External"/><Relationship Id="rId5" Type="http://schemas.openxmlformats.org/officeDocument/2006/relationships/hyperlink" Target="https://satsuite.collegeboard.org/k12-educators/educator-experience/in-school/roles/hall-room-monitor" TargetMode="External"/><Relationship Id="rId4" Type="http://schemas.openxmlformats.org/officeDocument/2006/relationships/hyperlink" Target="https://satsuite.collegeboard.org/k12-educators/educator-experience/in-school/roles/procto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sdodson@ecsdfl.us" TargetMode="External"/><Relationship Id="rId2" Type="http://schemas.openxmlformats.org/officeDocument/2006/relationships/hyperlink" Target="mailto:hrykard@ecsdfl.u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atsuite.collegeboard.org/media/pdf/sats-test-coordinator-manual.pdf" TargetMode="External"/><Relationship Id="rId2" Type="http://schemas.openxmlformats.org/officeDocument/2006/relationships/hyperlink" Target="https://satsuite.collegeboard.org/k12-educators/educator-experience/in-school/start/checklis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atsuite.collegeboard.org/k12-educators/educator-experience/in-school/register/supports-english-learners" TargetMode="External"/><Relationship Id="rId2" Type="http://schemas.openxmlformats.org/officeDocument/2006/relationships/hyperlink" Target="https://accommodations.collegeboard.org/ssd-onlin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B7435-5D4C-4C91-85C1-C12FB1B36070}"/>
              </a:ext>
            </a:extLst>
          </p:cNvPr>
          <p:cNvSpPr>
            <a:spLocks noGrp="1"/>
          </p:cNvSpPr>
          <p:nvPr>
            <p:ph type="ctrTitle"/>
          </p:nvPr>
        </p:nvSpPr>
        <p:spPr/>
        <p:txBody>
          <a:bodyPr/>
          <a:lstStyle/>
          <a:p>
            <a:r>
              <a:rPr lang="en-US" dirty="0">
                <a:latin typeface="Poor Richard" panose="02080502050505020702" pitchFamily="18" charset="0"/>
              </a:rPr>
              <a:t>Digital PSAT</a:t>
            </a:r>
            <a:br>
              <a:rPr lang="en-US" sz="4800" dirty="0">
                <a:latin typeface="Poor Richard" panose="02080502050505020702" pitchFamily="18" charset="0"/>
              </a:rPr>
            </a:br>
            <a:r>
              <a:rPr lang="en-US" sz="4000" dirty="0">
                <a:latin typeface="Poor Richard" panose="02080502050505020702" pitchFamily="18" charset="0"/>
              </a:rPr>
              <a:t>PSAT /NMSQT (Grades 10/11)</a:t>
            </a:r>
            <a:endParaRPr lang="en-US" dirty="0">
              <a:latin typeface="Poor Richard" panose="02080502050505020702" pitchFamily="18" charset="0"/>
            </a:endParaRPr>
          </a:p>
        </p:txBody>
      </p:sp>
      <p:sp>
        <p:nvSpPr>
          <p:cNvPr id="3" name="Subtitle 2">
            <a:extLst>
              <a:ext uri="{FF2B5EF4-FFF2-40B4-BE49-F238E27FC236}">
                <a16:creationId xmlns:a16="http://schemas.microsoft.com/office/drawing/2014/main" id="{ECDF389F-42F3-4319-BF9D-A3BC9E87F99E}"/>
              </a:ext>
            </a:extLst>
          </p:cNvPr>
          <p:cNvSpPr>
            <a:spLocks noGrp="1"/>
          </p:cNvSpPr>
          <p:nvPr>
            <p:ph type="subTitle" idx="1"/>
          </p:nvPr>
        </p:nvSpPr>
        <p:spPr/>
        <p:txBody>
          <a:bodyPr/>
          <a:lstStyle/>
          <a:p>
            <a:r>
              <a:rPr lang="en-US" dirty="0">
                <a:latin typeface="+mj-lt"/>
              </a:rPr>
              <a:t>Fall 2025</a:t>
            </a:r>
          </a:p>
        </p:txBody>
      </p:sp>
    </p:spTree>
    <p:extLst>
      <p:ext uri="{BB962C8B-B14F-4D97-AF65-F5344CB8AC3E}">
        <p14:creationId xmlns:p14="http://schemas.microsoft.com/office/powerpoint/2010/main" val="305767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85045-35B2-44CD-8E24-45350D95F54E}"/>
              </a:ext>
            </a:extLst>
          </p:cNvPr>
          <p:cNvSpPr>
            <a:spLocks noGrp="1"/>
          </p:cNvSpPr>
          <p:nvPr>
            <p:ph type="title"/>
          </p:nvPr>
        </p:nvSpPr>
        <p:spPr/>
        <p:txBody>
          <a:bodyPr/>
          <a:lstStyle/>
          <a:p>
            <a:r>
              <a:rPr lang="en-US" dirty="0">
                <a:latin typeface="Poor Richard" panose="02080502050505020702" pitchFamily="18" charset="0"/>
              </a:rPr>
              <a:t>Test Preparation - Coordinator</a:t>
            </a:r>
          </a:p>
        </p:txBody>
      </p:sp>
      <p:sp>
        <p:nvSpPr>
          <p:cNvPr id="3" name="Content Placeholder 2">
            <a:extLst>
              <a:ext uri="{FF2B5EF4-FFF2-40B4-BE49-F238E27FC236}">
                <a16:creationId xmlns:a16="http://schemas.microsoft.com/office/drawing/2014/main" id="{2112A555-D155-481E-BA7A-EEABD8608EA9}"/>
              </a:ext>
            </a:extLst>
          </p:cNvPr>
          <p:cNvSpPr>
            <a:spLocks noGrp="1"/>
          </p:cNvSpPr>
          <p:nvPr>
            <p:ph idx="1"/>
          </p:nvPr>
        </p:nvSpPr>
        <p:spPr/>
        <p:txBody>
          <a:bodyPr>
            <a:normAutofit/>
          </a:bodyPr>
          <a:lstStyle/>
          <a:p>
            <a:r>
              <a:rPr lang="en-US" dirty="0"/>
              <a:t>Get Access to SAT Suite Ordering and Registration (SSOR) - Contact Test Administration (TA) Support</a:t>
            </a:r>
          </a:p>
          <a:p>
            <a:endParaRPr lang="en-US" dirty="0"/>
          </a:p>
          <a:p>
            <a:r>
              <a:rPr lang="en-US" dirty="0">
                <a:hlinkClick r:id="rId2"/>
              </a:rPr>
              <a:t>testadminsupport@collegeboard.org</a:t>
            </a:r>
            <a:endParaRPr lang="en-US" dirty="0"/>
          </a:p>
          <a:p>
            <a:r>
              <a:rPr lang="en-US" dirty="0"/>
              <a:t>866-502-6384</a:t>
            </a:r>
          </a:p>
          <a:p>
            <a:endParaRPr lang="en-US" dirty="0"/>
          </a:p>
          <a:p>
            <a:r>
              <a:rPr lang="en-US" dirty="0"/>
              <a:t>Order tests for your administration – total # of enrolled + 10% extra </a:t>
            </a:r>
          </a:p>
          <a:p>
            <a:r>
              <a:rPr lang="en-US" dirty="0">
                <a:hlinkClick r:id="rId3"/>
              </a:rPr>
              <a:t>In-School Testing Checklist</a:t>
            </a:r>
            <a:endParaRPr lang="en-US" dirty="0"/>
          </a:p>
        </p:txBody>
      </p:sp>
    </p:spTree>
    <p:extLst>
      <p:ext uri="{BB962C8B-B14F-4D97-AF65-F5344CB8AC3E}">
        <p14:creationId xmlns:p14="http://schemas.microsoft.com/office/powerpoint/2010/main" val="86960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FC5282-8DE4-4932-B25C-CC357F1BC3B4}"/>
              </a:ext>
            </a:extLst>
          </p:cNvPr>
          <p:cNvSpPr txBox="1"/>
          <p:nvPr/>
        </p:nvSpPr>
        <p:spPr>
          <a:xfrm>
            <a:off x="6686026" y="842442"/>
            <a:ext cx="4960012" cy="1754326"/>
          </a:xfrm>
          <a:prstGeom prst="rect">
            <a:avLst/>
          </a:prstGeom>
          <a:noFill/>
        </p:spPr>
        <p:txBody>
          <a:bodyPr wrap="none" rtlCol="0">
            <a:spAutoFit/>
          </a:bodyPr>
          <a:lstStyle/>
          <a:p>
            <a:r>
              <a:rPr lang="en-US" dirty="0">
                <a:latin typeface="Poor Richard" panose="02080502050505020702" pitchFamily="18" charset="0"/>
              </a:rPr>
              <a:t>Built-in PSAT training for each member of PSAT staff</a:t>
            </a:r>
          </a:p>
          <a:p>
            <a:endParaRPr lang="en-US" dirty="0">
              <a:latin typeface="Poor Richard" panose="02080502050505020702" pitchFamily="18" charset="0"/>
            </a:endParaRPr>
          </a:p>
          <a:p>
            <a:r>
              <a:rPr lang="en-US" dirty="0">
                <a:solidFill>
                  <a:srgbClr val="FF0000"/>
                </a:solidFill>
                <a:latin typeface="Poor Richard" panose="02080502050505020702" pitchFamily="18" charset="0"/>
              </a:rPr>
              <a:t>Training is REQUIRED by College Board</a:t>
            </a:r>
          </a:p>
          <a:p>
            <a:endParaRPr lang="en-US" dirty="0">
              <a:latin typeface="Poor Richard" panose="02080502050505020702" pitchFamily="18" charset="0"/>
            </a:endParaRPr>
          </a:p>
          <a:p>
            <a:r>
              <a:rPr lang="en-US" dirty="0">
                <a:latin typeface="Poor Richard" panose="02080502050505020702" pitchFamily="18" charset="0"/>
              </a:rPr>
              <a:t>You are able to track staff completion on your Bluebook</a:t>
            </a:r>
          </a:p>
          <a:p>
            <a:r>
              <a:rPr lang="en-US" dirty="0">
                <a:latin typeface="Poor Richard" panose="02080502050505020702" pitchFamily="18" charset="0"/>
              </a:rPr>
              <a:t>dashboard</a:t>
            </a:r>
          </a:p>
        </p:txBody>
      </p:sp>
      <p:pic>
        <p:nvPicPr>
          <p:cNvPr id="4" name="Picture 3">
            <a:extLst>
              <a:ext uri="{FF2B5EF4-FFF2-40B4-BE49-F238E27FC236}">
                <a16:creationId xmlns:a16="http://schemas.microsoft.com/office/drawing/2014/main" id="{239AD9E7-9109-4FB1-992F-D51AC53328DA}"/>
              </a:ext>
            </a:extLst>
          </p:cNvPr>
          <p:cNvPicPr>
            <a:picLocks noChangeAspect="1"/>
          </p:cNvPicPr>
          <p:nvPr/>
        </p:nvPicPr>
        <p:blipFill>
          <a:blip r:embed="rId2"/>
          <a:stretch>
            <a:fillRect/>
          </a:stretch>
        </p:blipFill>
        <p:spPr>
          <a:xfrm>
            <a:off x="227069" y="842442"/>
            <a:ext cx="6198898" cy="5763888"/>
          </a:xfrm>
          <a:prstGeom prst="rect">
            <a:avLst/>
          </a:prstGeom>
        </p:spPr>
      </p:pic>
      <p:sp>
        <p:nvSpPr>
          <p:cNvPr id="5" name="Arrow: Left 4">
            <a:extLst>
              <a:ext uri="{FF2B5EF4-FFF2-40B4-BE49-F238E27FC236}">
                <a16:creationId xmlns:a16="http://schemas.microsoft.com/office/drawing/2014/main" id="{11576D83-EF5C-484D-A4A1-93A9DA4C4A1A}"/>
              </a:ext>
            </a:extLst>
          </p:cNvPr>
          <p:cNvSpPr/>
          <p:nvPr/>
        </p:nvSpPr>
        <p:spPr>
          <a:xfrm>
            <a:off x="2533475" y="4311941"/>
            <a:ext cx="1946246" cy="50333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4395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E322C-3145-4948-A433-019475CD0ABB}"/>
              </a:ext>
            </a:extLst>
          </p:cNvPr>
          <p:cNvSpPr>
            <a:spLocks noGrp="1"/>
          </p:cNvSpPr>
          <p:nvPr>
            <p:ph type="title"/>
          </p:nvPr>
        </p:nvSpPr>
        <p:spPr/>
        <p:txBody>
          <a:bodyPr/>
          <a:lstStyle/>
          <a:p>
            <a:r>
              <a:rPr lang="en-US" dirty="0">
                <a:latin typeface="Poor Richard" panose="02080502050505020702" pitchFamily="18" charset="0"/>
              </a:rPr>
              <a:t>Test Preparation - Coordinator</a:t>
            </a:r>
          </a:p>
        </p:txBody>
      </p:sp>
      <p:sp>
        <p:nvSpPr>
          <p:cNvPr id="3" name="Content Placeholder 2">
            <a:extLst>
              <a:ext uri="{FF2B5EF4-FFF2-40B4-BE49-F238E27FC236}">
                <a16:creationId xmlns:a16="http://schemas.microsoft.com/office/drawing/2014/main" id="{72EAFF06-AD7B-4A9B-A0C0-6986BA665C6A}"/>
              </a:ext>
            </a:extLst>
          </p:cNvPr>
          <p:cNvSpPr>
            <a:spLocks noGrp="1"/>
          </p:cNvSpPr>
          <p:nvPr>
            <p:ph idx="1"/>
          </p:nvPr>
        </p:nvSpPr>
        <p:spPr/>
        <p:txBody>
          <a:bodyPr/>
          <a:lstStyle/>
          <a:p>
            <a:r>
              <a:rPr lang="en-US" dirty="0"/>
              <a:t>All staff that will be involved with administering the PSAT/NMSQT must have a College Board professional account</a:t>
            </a:r>
          </a:p>
          <a:p>
            <a:r>
              <a:rPr lang="en-US" dirty="0">
                <a:hlinkClick r:id="rId2"/>
              </a:rPr>
              <a:t>www.Collegeboard.org</a:t>
            </a:r>
            <a:endParaRPr lang="en-US" dirty="0"/>
          </a:p>
          <a:p>
            <a:endParaRPr lang="en-US" dirty="0"/>
          </a:p>
          <a:p>
            <a:r>
              <a:rPr lang="en-US" dirty="0"/>
              <a:t>You will manage access from within your CB account under “Dashboard”, “General”, “Managing Access to Support Test Day Toolkit”</a:t>
            </a:r>
          </a:p>
          <a:p>
            <a:endParaRPr lang="en-US" dirty="0"/>
          </a:p>
          <a:p>
            <a:r>
              <a:rPr lang="en-US" dirty="0"/>
              <a:t>You will grant full access in Test Day ToolKit one day prior to your scheduled test day to all test day staff to allow them to accomplish test day tasks</a:t>
            </a:r>
          </a:p>
        </p:txBody>
      </p:sp>
    </p:spTree>
    <p:extLst>
      <p:ext uri="{BB962C8B-B14F-4D97-AF65-F5344CB8AC3E}">
        <p14:creationId xmlns:p14="http://schemas.microsoft.com/office/powerpoint/2010/main" val="2651144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F03D6C-3E5D-4EB2-8A94-542CCCF9B701}"/>
              </a:ext>
            </a:extLst>
          </p:cNvPr>
          <p:cNvPicPr>
            <a:picLocks noChangeAspect="1"/>
          </p:cNvPicPr>
          <p:nvPr/>
        </p:nvPicPr>
        <p:blipFill>
          <a:blip r:embed="rId2"/>
          <a:stretch>
            <a:fillRect/>
          </a:stretch>
        </p:blipFill>
        <p:spPr>
          <a:xfrm>
            <a:off x="1647165" y="255864"/>
            <a:ext cx="8466638" cy="6346272"/>
          </a:xfrm>
          <a:prstGeom prst="rect">
            <a:avLst/>
          </a:prstGeom>
        </p:spPr>
      </p:pic>
    </p:spTree>
    <p:extLst>
      <p:ext uri="{BB962C8B-B14F-4D97-AF65-F5344CB8AC3E}">
        <p14:creationId xmlns:p14="http://schemas.microsoft.com/office/powerpoint/2010/main" val="2208704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0F5C47-77DB-4C12-AD11-29CAEDA192FC}"/>
              </a:ext>
            </a:extLst>
          </p:cNvPr>
          <p:cNvPicPr>
            <a:picLocks noChangeAspect="1"/>
          </p:cNvPicPr>
          <p:nvPr/>
        </p:nvPicPr>
        <p:blipFill>
          <a:blip r:embed="rId2"/>
          <a:stretch>
            <a:fillRect/>
          </a:stretch>
        </p:blipFill>
        <p:spPr>
          <a:xfrm>
            <a:off x="1971629" y="240050"/>
            <a:ext cx="8521669" cy="6377900"/>
          </a:xfrm>
          <a:prstGeom prst="rect">
            <a:avLst/>
          </a:prstGeom>
        </p:spPr>
      </p:pic>
    </p:spTree>
    <p:extLst>
      <p:ext uri="{BB962C8B-B14F-4D97-AF65-F5344CB8AC3E}">
        <p14:creationId xmlns:p14="http://schemas.microsoft.com/office/powerpoint/2010/main" val="564550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6D48C-44DA-41BA-8E06-24A18C39326D}"/>
              </a:ext>
            </a:extLst>
          </p:cNvPr>
          <p:cNvSpPr>
            <a:spLocks noGrp="1"/>
          </p:cNvSpPr>
          <p:nvPr>
            <p:ph type="title"/>
          </p:nvPr>
        </p:nvSpPr>
        <p:spPr>
          <a:xfrm>
            <a:off x="1066800" y="642594"/>
            <a:ext cx="10058400" cy="942925"/>
          </a:xfrm>
        </p:spPr>
        <p:txBody>
          <a:bodyPr/>
          <a:lstStyle/>
          <a:p>
            <a:r>
              <a:rPr lang="en-US" dirty="0">
                <a:latin typeface="Poor Richard" panose="02080502050505020702" pitchFamily="18" charset="0"/>
              </a:rPr>
              <a:t>Training</a:t>
            </a:r>
          </a:p>
        </p:txBody>
      </p:sp>
      <p:sp>
        <p:nvSpPr>
          <p:cNvPr id="3" name="Content Placeholder 2">
            <a:extLst>
              <a:ext uri="{FF2B5EF4-FFF2-40B4-BE49-F238E27FC236}">
                <a16:creationId xmlns:a16="http://schemas.microsoft.com/office/drawing/2014/main" id="{2600F7C5-859F-474E-AD3A-6BD18509D746}"/>
              </a:ext>
            </a:extLst>
          </p:cNvPr>
          <p:cNvSpPr>
            <a:spLocks noGrp="1"/>
          </p:cNvSpPr>
          <p:nvPr>
            <p:ph idx="1"/>
          </p:nvPr>
        </p:nvSpPr>
        <p:spPr/>
        <p:txBody>
          <a:bodyPr/>
          <a:lstStyle/>
          <a:p>
            <a:r>
              <a:rPr lang="en-US" dirty="0"/>
              <a:t>All test day staff are required to complete the </a:t>
            </a:r>
            <a:r>
              <a:rPr lang="en-US" dirty="0">
                <a:hlinkClick r:id="rId2"/>
              </a:rPr>
              <a:t>College Board required training</a:t>
            </a:r>
            <a:r>
              <a:rPr lang="en-US" dirty="0"/>
              <a:t>.</a:t>
            </a:r>
          </a:p>
          <a:p>
            <a:r>
              <a:rPr lang="en-US" dirty="0"/>
              <a:t>Modules are available about 4–6 weeks before the opening of the testing window.</a:t>
            </a:r>
          </a:p>
          <a:p>
            <a:r>
              <a:rPr lang="en-US" dirty="0"/>
              <a:t>Test coordinators receive an email when training is available and should forward the email to test day staff.</a:t>
            </a:r>
          </a:p>
          <a:p>
            <a:r>
              <a:rPr lang="en-US" dirty="0"/>
              <a:t>You'll need a College Board professional account to sign in; if you don’t have one, you can </a:t>
            </a:r>
            <a:r>
              <a:rPr lang="en-US" u="sng" dirty="0">
                <a:hlinkClick r:id="rId3"/>
              </a:rPr>
              <a:t>create one</a:t>
            </a:r>
            <a:r>
              <a:rPr lang="en-US" dirty="0"/>
              <a:t>. You'll also use this same account to log in to Test Day Toolkit.</a:t>
            </a:r>
          </a:p>
          <a:p>
            <a:r>
              <a:rPr lang="en-US" dirty="0"/>
              <a:t>Staff with experience delivering tests in the digital SAT Suite can condense the course or may be able to test out of topics.</a:t>
            </a:r>
          </a:p>
          <a:p>
            <a:r>
              <a:rPr lang="en-US" dirty="0"/>
              <a:t>Coordinators will be able to see staff’s training completion status by navigating to the </a:t>
            </a:r>
            <a:r>
              <a:rPr lang="en-US" b="1" dirty="0"/>
              <a:t>Training Status Dashboard</a:t>
            </a:r>
            <a:r>
              <a:rPr lang="en-US" dirty="0"/>
              <a:t> on their training launch page.</a:t>
            </a:r>
          </a:p>
          <a:p>
            <a:endParaRPr lang="en-US" dirty="0"/>
          </a:p>
        </p:txBody>
      </p:sp>
    </p:spTree>
    <p:extLst>
      <p:ext uri="{BB962C8B-B14F-4D97-AF65-F5344CB8AC3E}">
        <p14:creationId xmlns:p14="http://schemas.microsoft.com/office/powerpoint/2010/main" val="1275180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8112-98CC-4DDF-BCE0-8C04F94312AC}"/>
              </a:ext>
            </a:extLst>
          </p:cNvPr>
          <p:cNvSpPr>
            <a:spLocks noGrp="1"/>
          </p:cNvSpPr>
          <p:nvPr>
            <p:ph type="title"/>
          </p:nvPr>
        </p:nvSpPr>
        <p:spPr>
          <a:xfrm>
            <a:off x="974521" y="231533"/>
            <a:ext cx="10058400" cy="968093"/>
          </a:xfrm>
        </p:spPr>
        <p:txBody>
          <a:bodyPr/>
          <a:lstStyle/>
          <a:p>
            <a:r>
              <a:rPr lang="en-US" dirty="0">
                <a:latin typeface="Poor Richard" panose="02080502050505020702" pitchFamily="18" charset="0"/>
              </a:rPr>
              <a:t>Training</a:t>
            </a:r>
          </a:p>
        </p:txBody>
      </p:sp>
      <p:sp>
        <p:nvSpPr>
          <p:cNvPr id="3" name="Content Placeholder 2">
            <a:extLst>
              <a:ext uri="{FF2B5EF4-FFF2-40B4-BE49-F238E27FC236}">
                <a16:creationId xmlns:a16="http://schemas.microsoft.com/office/drawing/2014/main" id="{08380E2F-3D97-464F-BC37-54041686283D}"/>
              </a:ext>
            </a:extLst>
          </p:cNvPr>
          <p:cNvSpPr>
            <a:spLocks noGrp="1"/>
          </p:cNvSpPr>
          <p:nvPr>
            <p:ph idx="1"/>
          </p:nvPr>
        </p:nvSpPr>
        <p:spPr>
          <a:xfrm>
            <a:off x="1066800" y="1359017"/>
            <a:ext cx="10058400" cy="4676023"/>
          </a:xfrm>
        </p:spPr>
        <p:txBody>
          <a:bodyPr>
            <a:normAutofit/>
          </a:bodyPr>
          <a:lstStyle/>
          <a:p>
            <a:r>
              <a:rPr lang="en-US" dirty="0"/>
              <a:t>Training is required for the following staff:</a:t>
            </a:r>
          </a:p>
          <a:p>
            <a:pPr lvl="1"/>
            <a:r>
              <a:rPr lang="en-US" u="sng" dirty="0"/>
              <a:t>School test coordinator (55-75 Mins)   </a:t>
            </a:r>
            <a:r>
              <a:rPr lang="en-US" u="sng" dirty="0">
                <a:hlinkClick r:id="rId2"/>
              </a:rPr>
              <a:t>Test Coordinator</a:t>
            </a:r>
            <a:endParaRPr lang="en-US" dirty="0"/>
          </a:p>
          <a:p>
            <a:pPr lvl="1"/>
            <a:r>
              <a:rPr lang="en-US" u="sng" dirty="0"/>
              <a:t>SSD coordinator  </a:t>
            </a:r>
            <a:r>
              <a:rPr lang="en-US" u="sng" dirty="0">
                <a:hlinkClick r:id="rId3"/>
              </a:rPr>
              <a:t>SSD Coordinator</a:t>
            </a:r>
            <a:endParaRPr lang="en-US" dirty="0"/>
          </a:p>
          <a:p>
            <a:pPr lvl="1"/>
            <a:r>
              <a:rPr lang="en-US" u="sng" dirty="0"/>
              <a:t>Proctor (30-45 mins)  </a:t>
            </a:r>
            <a:r>
              <a:rPr lang="en-US" u="sng" dirty="0">
                <a:hlinkClick r:id="rId4"/>
              </a:rPr>
              <a:t>Proctor</a:t>
            </a:r>
            <a:endParaRPr lang="en-US" dirty="0"/>
          </a:p>
          <a:p>
            <a:pPr lvl="1"/>
            <a:r>
              <a:rPr lang="en-US" u="sng" dirty="0"/>
              <a:t>Hall and room monitor (20-45 mins)  </a:t>
            </a:r>
            <a:r>
              <a:rPr lang="en-US" u="sng" dirty="0">
                <a:hlinkClick r:id="rId5"/>
              </a:rPr>
              <a:t>Hall &amp; Room monitor</a:t>
            </a:r>
            <a:endParaRPr lang="en-US" dirty="0"/>
          </a:p>
          <a:p>
            <a:pPr lvl="1"/>
            <a:r>
              <a:rPr lang="en-US" u="sng" dirty="0"/>
              <a:t>Technology Coordinator (25-35 mins)  </a:t>
            </a:r>
            <a:r>
              <a:rPr lang="en-US" u="sng" dirty="0">
                <a:hlinkClick r:id="rId6"/>
              </a:rPr>
              <a:t>Technology Coordinator</a:t>
            </a:r>
            <a:endParaRPr lang="en-US" u="sng" dirty="0"/>
          </a:p>
          <a:p>
            <a:pPr lvl="1"/>
            <a:r>
              <a:rPr lang="en-US" u="sng" dirty="0"/>
              <a:t>Technology monitor (25-35 mins)  </a:t>
            </a:r>
            <a:r>
              <a:rPr lang="en-US" u="sng" dirty="0">
                <a:hlinkClick r:id="rId7"/>
              </a:rPr>
              <a:t>Technology monitor</a:t>
            </a:r>
            <a:endParaRPr lang="en-US" dirty="0"/>
          </a:p>
          <a:p>
            <a:r>
              <a:rPr lang="en-US" dirty="0"/>
              <a:t>The training topics will vary by your test day role, but some common topics include:</a:t>
            </a:r>
          </a:p>
          <a:p>
            <a:pPr lvl="1"/>
            <a:r>
              <a:rPr lang="en-US" dirty="0"/>
              <a:t>Policies and procedures for digital testing</a:t>
            </a:r>
          </a:p>
          <a:p>
            <a:pPr lvl="1"/>
            <a:r>
              <a:rPr lang="en-US" dirty="0"/>
              <a:t>Using Test Day Toolkit</a:t>
            </a:r>
          </a:p>
          <a:p>
            <a:pPr lvl="1"/>
            <a:r>
              <a:rPr lang="en-US" dirty="0"/>
              <a:t>Bluebook™ digital testing application for students</a:t>
            </a:r>
          </a:p>
          <a:p>
            <a:pPr lvl="1"/>
            <a:r>
              <a:rPr lang="en-US" dirty="0"/>
              <a:t>Testing students with accommodations or English learner supports</a:t>
            </a:r>
          </a:p>
          <a:p>
            <a:pPr lvl="1"/>
            <a:r>
              <a:rPr lang="en-US" dirty="0"/>
              <a:t>Device requirements for students and staff</a:t>
            </a:r>
          </a:p>
        </p:txBody>
      </p:sp>
    </p:spTree>
    <p:extLst>
      <p:ext uri="{BB962C8B-B14F-4D97-AF65-F5344CB8AC3E}">
        <p14:creationId xmlns:p14="http://schemas.microsoft.com/office/powerpoint/2010/main" val="652238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EA6D6-4BE7-4A99-B582-FF9C35253F0F}"/>
              </a:ext>
            </a:extLst>
          </p:cNvPr>
          <p:cNvSpPr>
            <a:spLocks noGrp="1"/>
          </p:cNvSpPr>
          <p:nvPr>
            <p:ph type="title"/>
          </p:nvPr>
        </p:nvSpPr>
        <p:spPr/>
        <p:txBody>
          <a:bodyPr/>
          <a:lstStyle/>
          <a:p>
            <a:r>
              <a:rPr lang="en-US" dirty="0">
                <a:latin typeface="Poor Richard" panose="02080502050505020702" pitchFamily="18" charset="0"/>
              </a:rPr>
              <a:t>Student Registration</a:t>
            </a:r>
          </a:p>
        </p:txBody>
      </p:sp>
      <p:sp>
        <p:nvSpPr>
          <p:cNvPr id="3" name="Content Placeholder 2">
            <a:extLst>
              <a:ext uri="{FF2B5EF4-FFF2-40B4-BE49-F238E27FC236}">
                <a16:creationId xmlns:a16="http://schemas.microsoft.com/office/drawing/2014/main" id="{BBA8D73D-67CB-4F8C-9B75-BA8F5F71EF94}"/>
              </a:ext>
            </a:extLst>
          </p:cNvPr>
          <p:cNvSpPr>
            <a:spLocks noGrp="1"/>
          </p:cNvSpPr>
          <p:nvPr>
            <p:ph idx="1"/>
          </p:nvPr>
        </p:nvSpPr>
        <p:spPr/>
        <p:txBody>
          <a:bodyPr>
            <a:normAutofit fontScale="92500" lnSpcReduction="10000"/>
          </a:bodyPr>
          <a:lstStyle/>
          <a:p>
            <a:r>
              <a:rPr lang="en-US" dirty="0"/>
              <a:t>Registration can only take place after an order has been placed</a:t>
            </a:r>
          </a:p>
          <a:p>
            <a:r>
              <a:rPr lang="en-US" dirty="0"/>
              <a:t>Student data is uploaded into SSOR by the Data Coordinator (set as Scott Dodson by ALL schools)</a:t>
            </a:r>
          </a:p>
          <a:p>
            <a:pPr lvl="1"/>
            <a:r>
              <a:rPr lang="en-US" dirty="0"/>
              <a:t>This creates an SSOR Registration Roster</a:t>
            </a:r>
          </a:p>
          <a:p>
            <a:r>
              <a:rPr lang="en-US" dirty="0"/>
              <a:t>Schools then manage and validate the data in the roster.  Then they will register the students</a:t>
            </a:r>
          </a:p>
          <a:p>
            <a:pPr lvl="1"/>
            <a:r>
              <a:rPr lang="en-US" dirty="0"/>
              <a:t>School based SSD Coordinators (if NOT the test coordinator) should review the SSOR roster for students testing with accommodations</a:t>
            </a:r>
          </a:p>
          <a:p>
            <a:pPr lvl="1"/>
            <a:r>
              <a:rPr lang="en-US" dirty="0"/>
              <a:t>School Test Coordinator might need to also give themselves “Registration” access to see the “Register Students” option </a:t>
            </a:r>
          </a:p>
          <a:p>
            <a:pPr lvl="1"/>
            <a:endParaRPr lang="en-US" dirty="0"/>
          </a:p>
          <a:p>
            <a:r>
              <a:rPr lang="en-US" i="1" dirty="0">
                <a:latin typeface="Tahoma" panose="020B0604030504040204" pitchFamily="34" charset="0"/>
                <a:ea typeface="Tahoma" panose="020B0604030504040204" pitchFamily="34" charset="0"/>
                <a:cs typeface="Tahoma" panose="020B0604030504040204" pitchFamily="34" charset="0"/>
              </a:rPr>
              <a:t>Registration is a prerequisite for student rosters being populated in Test Day ToolKit</a:t>
            </a:r>
          </a:p>
          <a:p>
            <a:r>
              <a:rPr lang="en-US" i="1" dirty="0">
                <a:latin typeface="Tahoma" panose="020B0604030504040204" pitchFamily="34" charset="0"/>
                <a:ea typeface="Tahoma" panose="020B0604030504040204" pitchFamily="34" charset="0"/>
                <a:cs typeface="Tahoma" panose="020B0604030504040204" pitchFamily="34" charset="0"/>
              </a:rPr>
              <a:t>Allow 2 business days after students are registered in SSOR for their information to be available in TDTK</a:t>
            </a:r>
          </a:p>
        </p:txBody>
      </p:sp>
    </p:spTree>
    <p:extLst>
      <p:ext uri="{BB962C8B-B14F-4D97-AF65-F5344CB8AC3E}">
        <p14:creationId xmlns:p14="http://schemas.microsoft.com/office/powerpoint/2010/main" val="2418604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19D66-0300-4FED-9893-56711B32CADC}"/>
              </a:ext>
            </a:extLst>
          </p:cNvPr>
          <p:cNvSpPr>
            <a:spLocks noGrp="1"/>
          </p:cNvSpPr>
          <p:nvPr>
            <p:ph type="title"/>
          </p:nvPr>
        </p:nvSpPr>
        <p:spPr>
          <a:xfrm>
            <a:off x="1066800" y="642594"/>
            <a:ext cx="10058400" cy="968092"/>
          </a:xfrm>
        </p:spPr>
        <p:txBody>
          <a:bodyPr/>
          <a:lstStyle/>
          <a:p>
            <a:r>
              <a:rPr lang="en-US" dirty="0">
                <a:latin typeface="Poor Richard" panose="02080502050505020702" pitchFamily="18" charset="0"/>
              </a:rPr>
              <a:t>Ordering</a:t>
            </a:r>
          </a:p>
        </p:txBody>
      </p:sp>
      <p:sp>
        <p:nvSpPr>
          <p:cNvPr id="3" name="Content Placeholder 2">
            <a:extLst>
              <a:ext uri="{FF2B5EF4-FFF2-40B4-BE49-F238E27FC236}">
                <a16:creationId xmlns:a16="http://schemas.microsoft.com/office/drawing/2014/main" id="{97088A95-4996-42F6-9ECC-05CB0E494360}"/>
              </a:ext>
            </a:extLst>
          </p:cNvPr>
          <p:cNvSpPr>
            <a:spLocks noGrp="1"/>
          </p:cNvSpPr>
          <p:nvPr>
            <p:ph idx="1"/>
          </p:nvPr>
        </p:nvSpPr>
        <p:spPr/>
        <p:txBody>
          <a:bodyPr>
            <a:normAutofit fontScale="92500" lnSpcReduction="10000"/>
          </a:bodyPr>
          <a:lstStyle/>
          <a:p>
            <a:r>
              <a:rPr lang="en-US" dirty="0">
                <a:hlinkClick r:id="rId2"/>
              </a:rPr>
              <a:t>How do I order tests</a:t>
            </a:r>
            <a:endParaRPr lang="en-US" dirty="0"/>
          </a:p>
          <a:p>
            <a:pPr>
              <a:buFont typeface="+mj-lt"/>
              <a:buAutoNum type="arabicPeriod"/>
            </a:pPr>
            <a:r>
              <a:rPr lang="en-US" dirty="0">
                <a:solidFill>
                  <a:srgbClr val="1E1E1E"/>
                </a:solidFill>
                <a:latin typeface="Century Gothic" panose="020B0502020202020204" pitchFamily="34" charset="0"/>
              </a:rPr>
              <a:t>Log in to SSOR.</a:t>
            </a:r>
          </a:p>
          <a:p>
            <a:pPr>
              <a:buFont typeface="+mj-lt"/>
              <a:buAutoNum type="arabicPeriod"/>
            </a:pPr>
            <a:r>
              <a:rPr lang="en-US" dirty="0">
                <a:solidFill>
                  <a:srgbClr val="1E1E1E"/>
                </a:solidFill>
                <a:latin typeface="Century Gothic" panose="020B0502020202020204" pitchFamily="34" charset="0"/>
              </a:rPr>
              <a:t>Click the </a:t>
            </a:r>
            <a:r>
              <a:rPr lang="en-US" b="1" dirty="0">
                <a:solidFill>
                  <a:srgbClr val="1E1E1E"/>
                </a:solidFill>
                <a:latin typeface="Century Gothic" panose="020B0502020202020204" pitchFamily="34" charset="0"/>
              </a:rPr>
              <a:t>Order Tests</a:t>
            </a:r>
            <a:r>
              <a:rPr lang="en-US" dirty="0">
                <a:solidFill>
                  <a:srgbClr val="1E1E1E"/>
                </a:solidFill>
                <a:latin typeface="Century Gothic" panose="020B0502020202020204" pitchFamily="34" charset="0"/>
              </a:rPr>
              <a:t> button.</a:t>
            </a:r>
          </a:p>
          <a:p>
            <a:pPr>
              <a:buFont typeface="+mj-lt"/>
              <a:buAutoNum type="arabicPeriod"/>
            </a:pPr>
            <a:r>
              <a:rPr lang="en-US" dirty="0">
                <a:solidFill>
                  <a:srgbClr val="1E1E1E"/>
                </a:solidFill>
                <a:latin typeface="Century Gothic" panose="020B0502020202020204" pitchFamily="34" charset="0"/>
              </a:rPr>
              <a:t>Enter the number of tests you need for each assessment. </a:t>
            </a:r>
            <a:r>
              <a:rPr lang="en-US" b="1" dirty="0">
                <a:solidFill>
                  <a:srgbClr val="1E1E1E"/>
                </a:solidFill>
                <a:latin typeface="Century Gothic" panose="020B0502020202020204" pitchFamily="34" charset="0"/>
              </a:rPr>
              <a:t>Note:</a:t>
            </a:r>
            <a:r>
              <a:rPr lang="en-US" dirty="0">
                <a:solidFill>
                  <a:srgbClr val="1E1E1E"/>
                </a:solidFill>
                <a:latin typeface="Century Gothic" panose="020B0502020202020204" pitchFamily="34" charset="0"/>
              </a:rPr>
              <a:t> This should be the largest number of tests you might need.</a:t>
            </a:r>
          </a:p>
          <a:p>
            <a:pPr>
              <a:buFont typeface="+mj-lt"/>
              <a:buAutoNum type="arabicPeriod"/>
            </a:pPr>
            <a:r>
              <a:rPr lang="en-US" dirty="0">
                <a:solidFill>
                  <a:srgbClr val="1E1E1E"/>
                </a:solidFill>
                <a:latin typeface="Century Gothic" panose="020B0502020202020204" pitchFamily="34" charset="0"/>
              </a:rPr>
              <a:t>Confirm the tests for which you're placing your order.</a:t>
            </a:r>
          </a:p>
          <a:p>
            <a:pPr>
              <a:buFont typeface="+mj-lt"/>
              <a:buAutoNum type="arabicPeriod"/>
            </a:pPr>
            <a:r>
              <a:rPr lang="en-US" dirty="0">
                <a:solidFill>
                  <a:srgbClr val="1E1E1E"/>
                </a:solidFill>
                <a:latin typeface="Century Gothic" panose="020B0502020202020204" pitchFamily="34" charset="0"/>
              </a:rPr>
              <a:t>Choose a start date for your testing window for each assessment in your order.</a:t>
            </a:r>
          </a:p>
          <a:p>
            <a:pPr>
              <a:buFont typeface="+mj-lt"/>
              <a:buAutoNum type="arabicPeriod"/>
            </a:pPr>
            <a:r>
              <a:rPr lang="en-US" dirty="0">
                <a:solidFill>
                  <a:srgbClr val="1E1E1E"/>
                </a:solidFill>
                <a:latin typeface="Century Gothic" panose="020B0502020202020204" pitchFamily="34" charset="0"/>
              </a:rPr>
              <a:t>Choose grades for each assessment in your order. Don't select grades you don't intend to test.</a:t>
            </a:r>
          </a:p>
          <a:p>
            <a:pPr>
              <a:buFont typeface="+mj-lt"/>
              <a:buAutoNum type="arabicPeriod"/>
            </a:pPr>
            <a:r>
              <a:rPr lang="en-US" dirty="0">
                <a:solidFill>
                  <a:srgbClr val="1E1E1E"/>
                </a:solidFill>
                <a:latin typeface="Century Gothic" panose="020B0502020202020204" pitchFamily="34" charset="0"/>
              </a:rPr>
              <a:t>Confirm or edit contact information for your school. Ensure all contact information is accurate so contacts receive important communications.</a:t>
            </a:r>
          </a:p>
          <a:p>
            <a:pPr>
              <a:buFont typeface="+mj-lt"/>
              <a:buAutoNum type="arabicPeriod"/>
            </a:pPr>
            <a:r>
              <a:rPr lang="en-US" dirty="0">
                <a:solidFill>
                  <a:srgbClr val="1E1E1E"/>
                </a:solidFill>
                <a:latin typeface="Century Gothic" panose="020B0502020202020204" pitchFamily="34" charset="0"/>
              </a:rPr>
              <a:t>Review your order and submit.</a:t>
            </a:r>
          </a:p>
          <a:p>
            <a:endParaRPr lang="en-US" dirty="0"/>
          </a:p>
        </p:txBody>
      </p:sp>
    </p:spTree>
    <p:extLst>
      <p:ext uri="{BB962C8B-B14F-4D97-AF65-F5344CB8AC3E}">
        <p14:creationId xmlns:p14="http://schemas.microsoft.com/office/powerpoint/2010/main" val="1815660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23F7B-7C3C-483E-A954-10F5CF3A38A8}"/>
              </a:ext>
            </a:extLst>
          </p:cNvPr>
          <p:cNvSpPr>
            <a:spLocks noGrp="1"/>
          </p:cNvSpPr>
          <p:nvPr>
            <p:ph type="title"/>
          </p:nvPr>
        </p:nvSpPr>
        <p:spPr/>
        <p:txBody>
          <a:bodyPr/>
          <a:lstStyle/>
          <a:p>
            <a:r>
              <a:rPr lang="en-US" dirty="0">
                <a:latin typeface="Poor Richard" panose="02080502050505020702" pitchFamily="18" charset="0"/>
              </a:rPr>
              <a:t>Manage, Validate and Register</a:t>
            </a:r>
          </a:p>
        </p:txBody>
      </p:sp>
      <p:sp>
        <p:nvSpPr>
          <p:cNvPr id="3" name="Content Placeholder 2">
            <a:extLst>
              <a:ext uri="{FF2B5EF4-FFF2-40B4-BE49-F238E27FC236}">
                <a16:creationId xmlns:a16="http://schemas.microsoft.com/office/drawing/2014/main" id="{2A27A7A9-49D5-4C2D-983C-63E1A481E53B}"/>
              </a:ext>
            </a:extLst>
          </p:cNvPr>
          <p:cNvSpPr>
            <a:spLocks noGrp="1"/>
          </p:cNvSpPr>
          <p:nvPr>
            <p:ph idx="1"/>
          </p:nvPr>
        </p:nvSpPr>
        <p:spPr/>
        <p:txBody>
          <a:bodyPr/>
          <a:lstStyle/>
          <a:p>
            <a:r>
              <a:rPr lang="en-US" dirty="0"/>
              <a:t>Schools are responsible for reviewing that the SSOR student list is correct and making changes as necessary</a:t>
            </a:r>
          </a:p>
          <a:p>
            <a:r>
              <a:rPr lang="en-US" dirty="0"/>
              <a:t>You must request accommodations in the SSD system and see them as approved before you push the students into Bluebook</a:t>
            </a:r>
          </a:p>
          <a:p>
            <a:r>
              <a:rPr lang="en-US" dirty="0"/>
              <a:t>Once the student is in Bluebook, you cannot easily make changes to accommodations or demographic information</a:t>
            </a:r>
          </a:p>
          <a:p>
            <a:r>
              <a:rPr lang="en-US" dirty="0">
                <a:hlinkClick r:id="rId2"/>
              </a:rPr>
              <a:t>Registering Students in SSOR</a:t>
            </a:r>
            <a:endParaRPr lang="en-US" dirty="0"/>
          </a:p>
          <a:p>
            <a:r>
              <a:rPr lang="en-US" dirty="0"/>
              <a:t>Accommodated - </a:t>
            </a:r>
            <a:r>
              <a:rPr lang="en-US" dirty="0">
                <a:hlinkClick r:id="rId3"/>
              </a:rPr>
              <a:t>Registering w/ Accommodations</a:t>
            </a:r>
            <a:endParaRPr lang="en-US" dirty="0"/>
          </a:p>
          <a:p>
            <a:r>
              <a:rPr lang="en-US" dirty="0"/>
              <a:t>ELL Supports - </a:t>
            </a:r>
          </a:p>
        </p:txBody>
      </p:sp>
    </p:spTree>
    <p:extLst>
      <p:ext uri="{BB962C8B-B14F-4D97-AF65-F5344CB8AC3E}">
        <p14:creationId xmlns:p14="http://schemas.microsoft.com/office/powerpoint/2010/main" val="319814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2592B-3D43-4201-A869-FEDD3590DB52}"/>
              </a:ext>
            </a:extLst>
          </p:cNvPr>
          <p:cNvSpPr>
            <a:spLocks noGrp="1"/>
          </p:cNvSpPr>
          <p:nvPr>
            <p:ph type="title"/>
          </p:nvPr>
        </p:nvSpPr>
        <p:spPr/>
        <p:txBody>
          <a:bodyPr/>
          <a:lstStyle/>
          <a:p>
            <a:r>
              <a:rPr lang="en-US" dirty="0">
                <a:latin typeface="Poor Richard" panose="02080502050505020702" pitchFamily="18" charset="0"/>
              </a:rPr>
              <a:t>Who to Test</a:t>
            </a:r>
          </a:p>
        </p:txBody>
      </p:sp>
      <p:sp>
        <p:nvSpPr>
          <p:cNvPr id="3" name="Content Placeholder 2">
            <a:extLst>
              <a:ext uri="{FF2B5EF4-FFF2-40B4-BE49-F238E27FC236}">
                <a16:creationId xmlns:a16="http://schemas.microsoft.com/office/drawing/2014/main" id="{796B4606-D8E5-4BB3-9D53-59CDFE8F8D36}"/>
              </a:ext>
            </a:extLst>
          </p:cNvPr>
          <p:cNvSpPr>
            <a:spLocks noGrp="1"/>
          </p:cNvSpPr>
          <p:nvPr>
            <p:ph idx="1"/>
          </p:nvPr>
        </p:nvSpPr>
        <p:spPr/>
        <p:txBody>
          <a:bodyPr/>
          <a:lstStyle/>
          <a:p>
            <a:r>
              <a:rPr lang="en-US" dirty="0"/>
              <a:t>The state is paying for all 10</a:t>
            </a:r>
            <a:r>
              <a:rPr lang="en-US" baseline="30000" dirty="0"/>
              <a:t>th</a:t>
            </a:r>
            <a:r>
              <a:rPr lang="en-US" dirty="0"/>
              <a:t> graders to take the PSAT/NMSQT</a:t>
            </a:r>
          </a:p>
          <a:p>
            <a:r>
              <a:rPr lang="en-US" dirty="0"/>
              <a:t>11</a:t>
            </a:r>
            <a:r>
              <a:rPr lang="en-US" baseline="30000" dirty="0"/>
              <a:t>th</a:t>
            </a:r>
            <a:r>
              <a:rPr lang="en-US" dirty="0"/>
              <a:t> graders who want to take the PSAT/NMSQT for National Merit qualification will need to pay for their own test.</a:t>
            </a:r>
          </a:p>
          <a:p>
            <a:pPr lvl="1"/>
            <a:r>
              <a:rPr lang="en-US" dirty="0"/>
              <a:t>Schools will need to collect money prior to and then print/pay remittance to College Board</a:t>
            </a:r>
          </a:p>
          <a:p>
            <a:r>
              <a:rPr lang="en-US" dirty="0"/>
              <a:t>Cost for 2025 is $18.00</a:t>
            </a:r>
          </a:p>
          <a:p>
            <a:endParaRPr lang="en-US" dirty="0"/>
          </a:p>
          <a:p>
            <a:endParaRPr lang="en-US" dirty="0"/>
          </a:p>
        </p:txBody>
      </p:sp>
    </p:spTree>
    <p:extLst>
      <p:ext uri="{BB962C8B-B14F-4D97-AF65-F5344CB8AC3E}">
        <p14:creationId xmlns:p14="http://schemas.microsoft.com/office/powerpoint/2010/main" val="3770928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AFCB7E5-40F0-42CB-8882-69D69B4F5FB9}"/>
              </a:ext>
            </a:extLst>
          </p:cNvPr>
          <p:cNvPicPr>
            <a:picLocks noGrp="1" noChangeAspect="1"/>
          </p:cNvPicPr>
          <p:nvPr>
            <p:ph idx="1"/>
          </p:nvPr>
        </p:nvPicPr>
        <p:blipFill>
          <a:blip r:embed="rId2"/>
          <a:stretch>
            <a:fillRect/>
          </a:stretch>
        </p:blipFill>
        <p:spPr>
          <a:xfrm>
            <a:off x="1860780" y="411062"/>
            <a:ext cx="8096951" cy="6210216"/>
          </a:xfrm>
        </p:spPr>
      </p:pic>
    </p:spTree>
    <p:extLst>
      <p:ext uri="{BB962C8B-B14F-4D97-AF65-F5344CB8AC3E}">
        <p14:creationId xmlns:p14="http://schemas.microsoft.com/office/powerpoint/2010/main" val="3190590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0FAF7-4681-4388-8473-0FD83D7420A9}"/>
              </a:ext>
            </a:extLst>
          </p:cNvPr>
          <p:cNvSpPr>
            <a:spLocks noGrp="1"/>
          </p:cNvSpPr>
          <p:nvPr>
            <p:ph type="title"/>
          </p:nvPr>
        </p:nvSpPr>
        <p:spPr>
          <a:xfrm>
            <a:off x="1008077" y="205530"/>
            <a:ext cx="10058400" cy="1371600"/>
          </a:xfrm>
        </p:spPr>
        <p:txBody>
          <a:bodyPr/>
          <a:lstStyle/>
          <a:p>
            <a:r>
              <a:rPr lang="en-US" dirty="0">
                <a:latin typeface="Poor Richard" panose="02080502050505020702" pitchFamily="18" charset="0"/>
              </a:rPr>
              <a:t>Digital Readiness Check</a:t>
            </a:r>
          </a:p>
        </p:txBody>
      </p:sp>
      <p:pic>
        <p:nvPicPr>
          <p:cNvPr id="5" name="Content Placeholder 4">
            <a:extLst>
              <a:ext uri="{FF2B5EF4-FFF2-40B4-BE49-F238E27FC236}">
                <a16:creationId xmlns:a16="http://schemas.microsoft.com/office/drawing/2014/main" id="{18C44676-6A5C-4247-9140-338F643B445D}"/>
              </a:ext>
            </a:extLst>
          </p:cNvPr>
          <p:cNvPicPr>
            <a:picLocks noGrp="1" noChangeAspect="1"/>
          </p:cNvPicPr>
          <p:nvPr>
            <p:ph idx="1"/>
          </p:nvPr>
        </p:nvPicPr>
        <p:blipFill>
          <a:blip r:embed="rId2"/>
          <a:stretch>
            <a:fillRect/>
          </a:stretch>
        </p:blipFill>
        <p:spPr>
          <a:xfrm>
            <a:off x="251670" y="1722954"/>
            <a:ext cx="6622597" cy="4929516"/>
          </a:xfrm>
        </p:spPr>
      </p:pic>
      <p:sp>
        <p:nvSpPr>
          <p:cNvPr id="6" name="TextBox 5">
            <a:extLst>
              <a:ext uri="{FF2B5EF4-FFF2-40B4-BE49-F238E27FC236}">
                <a16:creationId xmlns:a16="http://schemas.microsoft.com/office/drawing/2014/main" id="{EB0A9791-235A-4028-90B3-75B1EA886B56}"/>
              </a:ext>
            </a:extLst>
          </p:cNvPr>
          <p:cNvSpPr txBox="1"/>
          <p:nvPr/>
        </p:nvSpPr>
        <p:spPr>
          <a:xfrm>
            <a:off x="7038363" y="1149292"/>
            <a:ext cx="4993675" cy="3416320"/>
          </a:xfrm>
          <a:prstGeom prst="rect">
            <a:avLst/>
          </a:prstGeom>
          <a:noFill/>
        </p:spPr>
        <p:txBody>
          <a:bodyPr wrap="none" rtlCol="0">
            <a:spAutoFit/>
          </a:bodyPr>
          <a:lstStyle/>
          <a:p>
            <a:r>
              <a:rPr lang="en-US" b="1" i="1" u="sng" dirty="0"/>
              <a:t>***Recommended***(HIGHLY)</a:t>
            </a:r>
          </a:p>
          <a:p>
            <a:endParaRPr lang="en-US" dirty="0"/>
          </a:p>
          <a:p>
            <a:r>
              <a:rPr lang="en-US" dirty="0"/>
              <a:t>Students are able to complete a full-length</a:t>
            </a:r>
          </a:p>
          <a:p>
            <a:r>
              <a:rPr lang="en-US" dirty="0"/>
              <a:t>practice test, check accommodations,</a:t>
            </a:r>
          </a:p>
          <a:p>
            <a:endParaRPr lang="en-US" dirty="0"/>
          </a:p>
          <a:p>
            <a:endParaRPr lang="en-US" dirty="0"/>
          </a:p>
          <a:p>
            <a:r>
              <a:rPr lang="en-US" dirty="0"/>
              <a:t>Digital Readiness Check guide posted in</a:t>
            </a:r>
          </a:p>
          <a:p>
            <a:r>
              <a:rPr lang="en-US" dirty="0"/>
              <a:t>Google Classroom (and copies here)</a:t>
            </a:r>
          </a:p>
          <a:p>
            <a:endParaRPr lang="en-US" dirty="0"/>
          </a:p>
          <a:p>
            <a:r>
              <a:rPr lang="en-US" dirty="0"/>
              <a:t>Allows you to work out any issues with staff</a:t>
            </a:r>
          </a:p>
          <a:p>
            <a:r>
              <a:rPr lang="en-US" dirty="0"/>
              <a:t>and student log ins to Bluebook prior to </a:t>
            </a:r>
          </a:p>
          <a:p>
            <a:r>
              <a:rPr lang="en-US" dirty="0"/>
              <a:t>test day</a:t>
            </a:r>
          </a:p>
        </p:txBody>
      </p:sp>
    </p:spTree>
    <p:extLst>
      <p:ext uri="{BB962C8B-B14F-4D97-AF65-F5344CB8AC3E}">
        <p14:creationId xmlns:p14="http://schemas.microsoft.com/office/powerpoint/2010/main" val="205105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5E4C3-CA88-42FD-A67D-85846751DBDF}"/>
              </a:ext>
            </a:extLst>
          </p:cNvPr>
          <p:cNvSpPr>
            <a:spLocks noGrp="1"/>
          </p:cNvSpPr>
          <p:nvPr>
            <p:ph type="title"/>
          </p:nvPr>
        </p:nvSpPr>
        <p:spPr>
          <a:xfrm>
            <a:off x="1066800" y="137160"/>
            <a:ext cx="10058400" cy="1371600"/>
          </a:xfrm>
        </p:spPr>
        <p:txBody>
          <a:bodyPr/>
          <a:lstStyle/>
          <a:p>
            <a:r>
              <a:rPr lang="en-US" dirty="0">
                <a:latin typeface="Poor Richard" panose="02080502050505020702" pitchFamily="18" charset="0"/>
              </a:rPr>
              <a:t>Preparation – Testing Rooms</a:t>
            </a:r>
          </a:p>
        </p:txBody>
      </p:sp>
      <p:sp>
        <p:nvSpPr>
          <p:cNvPr id="3" name="Content Placeholder 2">
            <a:extLst>
              <a:ext uri="{FF2B5EF4-FFF2-40B4-BE49-F238E27FC236}">
                <a16:creationId xmlns:a16="http://schemas.microsoft.com/office/drawing/2014/main" id="{C8376EA4-2BB6-4837-B410-4447BB14A143}"/>
              </a:ext>
            </a:extLst>
          </p:cNvPr>
          <p:cNvSpPr>
            <a:spLocks noGrp="1"/>
          </p:cNvSpPr>
          <p:nvPr>
            <p:ph idx="1"/>
          </p:nvPr>
        </p:nvSpPr>
        <p:spPr/>
        <p:txBody>
          <a:bodyPr/>
          <a:lstStyle/>
          <a:p>
            <a:r>
              <a:rPr lang="en-US" dirty="0"/>
              <a:t>Identify accommodated rooms first (extra time, small group)</a:t>
            </a:r>
          </a:p>
          <a:p>
            <a:r>
              <a:rPr lang="en-US" dirty="0"/>
              <a:t>Identify testing rooms that meet room and seating requirements and a </a:t>
            </a:r>
            <a:r>
              <a:rPr lang="en-US" i="1" dirty="0"/>
              <a:t>help room</a:t>
            </a:r>
          </a:p>
          <a:p>
            <a:r>
              <a:rPr lang="en-US" dirty="0"/>
              <a:t>Cover any instructional materials that might give assistance on test items</a:t>
            </a:r>
          </a:p>
          <a:p>
            <a:endParaRPr lang="en-US" dirty="0"/>
          </a:p>
          <a:p>
            <a:r>
              <a:rPr lang="en-US" b="1" u="sng" dirty="0">
                <a:solidFill>
                  <a:srgbClr val="0070C0"/>
                </a:solidFill>
              </a:rPr>
              <a:t>Help Room – REQUIRED</a:t>
            </a:r>
          </a:p>
          <a:p>
            <a:pPr lvl="1"/>
            <a:r>
              <a:rPr lang="en-US" dirty="0"/>
              <a:t>Manned by school tech to provide tech support during digital testing</a:t>
            </a:r>
          </a:p>
          <a:p>
            <a:pPr lvl="1"/>
            <a:r>
              <a:rPr lang="en-US" dirty="0"/>
              <a:t>Located near/central to testing rooms</a:t>
            </a:r>
          </a:p>
          <a:p>
            <a:pPr lvl="1"/>
            <a:r>
              <a:rPr lang="en-US" dirty="0"/>
              <a:t>Set up with tables/chairs</a:t>
            </a:r>
          </a:p>
          <a:p>
            <a:pPr lvl="1"/>
            <a:r>
              <a:rPr lang="en-US" dirty="0"/>
              <a:t>Power outlet/strips</a:t>
            </a:r>
          </a:p>
          <a:p>
            <a:endParaRPr lang="en-US" dirty="0"/>
          </a:p>
          <a:p>
            <a:endParaRPr lang="en-US" dirty="0"/>
          </a:p>
          <a:p>
            <a:endParaRPr lang="en-US" dirty="0"/>
          </a:p>
        </p:txBody>
      </p:sp>
    </p:spTree>
    <p:extLst>
      <p:ext uri="{BB962C8B-B14F-4D97-AF65-F5344CB8AC3E}">
        <p14:creationId xmlns:p14="http://schemas.microsoft.com/office/powerpoint/2010/main" val="1778709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9D0-7A89-4909-B4F6-33D21B96289D}"/>
              </a:ext>
            </a:extLst>
          </p:cNvPr>
          <p:cNvSpPr>
            <a:spLocks noGrp="1"/>
          </p:cNvSpPr>
          <p:nvPr>
            <p:ph type="title"/>
          </p:nvPr>
        </p:nvSpPr>
        <p:spPr>
          <a:xfrm>
            <a:off x="1066800" y="642594"/>
            <a:ext cx="10058400" cy="900980"/>
          </a:xfrm>
        </p:spPr>
        <p:txBody>
          <a:bodyPr/>
          <a:lstStyle/>
          <a:p>
            <a:r>
              <a:rPr lang="en-US" dirty="0">
                <a:latin typeface="Poor Richard" panose="02080502050505020702" pitchFamily="18" charset="0"/>
              </a:rPr>
              <a:t>Preparation – Testing Rooms</a:t>
            </a:r>
          </a:p>
        </p:txBody>
      </p:sp>
      <p:graphicFrame>
        <p:nvGraphicFramePr>
          <p:cNvPr id="4" name="Content Placeholder 3">
            <a:extLst>
              <a:ext uri="{FF2B5EF4-FFF2-40B4-BE49-F238E27FC236}">
                <a16:creationId xmlns:a16="http://schemas.microsoft.com/office/drawing/2014/main" id="{F8843A2F-5B84-4F3D-B4AA-13454E9E6283}"/>
              </a:ext>
            </a:extLst>
          </p:cNvPr>
          <p:cNvGraphicFramePr>
            <a:graphicFrameLocks noGrp="1"/>
          </p:cNvGraphicFramePr>
          <p:nvPr>
            <p:ph idx="1"/>
          </p:nvPr>
        </p:nvGraphicFramePr>
        <p:xfrm>
          <a:off x="1066800" y="2561749"/>
          <a:ext cx="10058400" cy="3015615"/>
        </p:xfrm>
        <a:graphic>
          <a:graphicData uri="http://schemas.openxmlformats.org/drawingml/2006/table">
            <a:tbl>
              <a:tblPr/>
              <a:tblGrid>
                <a:gridCol w="2514600">
                  <a:extLst>
                    <a:ext uri="{9D8B030D-6E8A-4147-A177-3AD203B41FA5}">
                      <a16:colId xmlns:a16="http://schemas.microsoft.com/office/drawing/2014/main" val="4079684113"/>
                    </a:ext>
                  </a:extLst>
                </a:gridCol>
                <a:gridCol w="2514600">
                  <a:extLst>
                    <a:ext uri="{9D8B030D-6E8A-4147-A177-3AD203B41FA5}">
                      <a16:colId xmlns:a16="http://schemas.microsoft.com/office/drawing/2014/main" val="527337201"/>
                    </a:ext>
                  </a:extLst>
                </a:gridCol>
                <a:gridCol w="2514600">
                  <a:extLst>
                    <a:ext uri="{9D8B030D-6E8A-4147-A177-3AD203B41FA5}">
                      <a16:colId xmlns:a16="http://schemas.microsoft.com/office/drawing/2014/main" val="49926177"/>
                    </a:ext>
                  </a:extLst>
                </a:gridCol>
                <a:gridCol w="2514600">
                  <a:extLst>
                    <a:ext uri="{9D8B030D-6E8A-4147-A177-3AD203B41FA5}">
                      <a16:colId xmlns:a16="http://schemas.microsoft.com/office/drawing/2014/main" val="2044745094"/>
                    </a:ext>
                  </a:extLst>
                </a:gridCol>
              </a:tblGrid>
              <a:tr h="0">
                <a:tc>
                  <a:txBody>
                    <a:bodyPr/>
                    <a:lstStyle/>
                    <a:p>
                      <a:pPr algn="l" fontAlgn="t"/>
                      <a:r>
                        <a:rPr lang="en-US" b="1" dirty="0">
                          <a:effectLst/>
                        </a:rPr>
                        <a:t>Room Type</a:t>
                      </a:r>
                    </a:p>
                  </a:txBody>
                  <a:tcPr marL="76200" marR="76200" marT="104775" marB="114300">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algn="l" fontAlgn="t"/>
                      <a:r>
                        <a:rPr lang="en-US" b="1">
                          <a:effectLst/>
                        </a:rPr>
                        <a:t>Number of Students</a:t>
                      </a:r>
                    </a:p>
                  </a:txBody>
                  <a:tcPr marL="76200" marR="76200" marT="104775" marB="114300">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algn="l" fontAlgn="t"/>
                      <a:r>
                        <a:rPr lang="en-US" b="1">
                          <a:effectLst/>
                        </a:rPr>
                        <a:t>Proctors Needed</a:t>
                      </a:r>
                    </a:p>
                  </a:txBody>
                  <a:tcPr marL="76200" marR="76200" marT="104775" marB="114300">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algn="l" fontAlgn="t"/>
                      <a:r>
                        <a:rPr lang="en-US" b="1">
                          <a:effectLst/>
                        </a:rPr>
                        <a:t>Room Monitors Needed</a:t>
                      </a:r>
                    </a:p>
                  </a:txBody>
                  <a:tcPr marL="76200" marR="76200" marT="104775" marB="114300">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3125977450"/>
                  </a:ext>
                </a:extLst>
              </a:tr>
              <a:tr h="0">
                <a:tc>
                  <a:txBody>
                    <a:bodyPr/>
                    <a:lstStyle/>
                    <a:p>
                      <a:pPr algn="l" fontAlgn="t"/>
                      <a:r>
                        <a:rPr lang="en-US">
                          <a:effectLst/>
                        </a:rPr>
                        <a:t>Standard time</a:t>
                      </a:r>
                    </a:p>
                  </a:txBody>
                  <a:tcPr marL="76200" marR="76200" marT="104775" marB="114300">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algn="ctr" fontAlgn="t"/>
                      <a:r>
                        <a:rPr lang="en-US" dirty="0">
                          <a:effectLst/>
                        </a:rPr>
                        <a:t>34</a:t>
                      </a:r>
                    </a:p>
                  </a:txBody>
                  <a:tcPr marL="76200" marR="76200" marT="104775" marB="114300">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algn="ctr" fontAlgn="t"/>
                      <a:r>
                        <a:rPr lang="en-US">
                          <a:effectLst/>
                        </a:rPr>
                        <a:t>1</a:t>
                      </a:r>
                    </a:p>
                  </a:txBody>
                  <a:tcPr marL="76200" marR="76200" marT="104775" marB="114300">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algn="ctr" fontAlgn="t"/>
                      <a:r>
                        <a:rPr lang="en-US">
                          <a:effectLst/>
                        </a:rPr>
                        <a:t>0</a:t>
                      </a:r>
                    </a:p>
                  </a:txBody>
                  <a:tcPr marL="76200" marR="76200" marT="104775" marB="114300">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3628719273"/>
                  </a:ext>
                </a:extLst>
              </a:tr>
              <a:tr h="0">
                <a:tc>
                  <a:txBody>
                    <a:bodyPr/>
                    <a:lstStyle/>
                    <a:p>
                      <a:pPr algn="l" fontAlgn="t"/>
                      <a:r>
                        <a:rPr lang="en-US">
                          <a:effectLst/>
                        </a:rPr>
                        <a:t>Standard time</a:t>
                      </a:r>
                    </a:p>
                  </a:txBody>
                  <a:tcPr marL="76200" marR="76200" marT="104775" marB="114300">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algn="ctr" fontAlgn="t"/>
                      <a:r>
                        <a:rPr lang="en-US">
                          <a:effectLst/>
                        </a:rPr>
                        <a:t>45</a:t>
                      </a:r>
                    </a:p>
                  </a:txBody>
                  <a:tcPr marL="76200" marR="76200" marT="104775" marB="114300">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algn="ctr" fontAlgn="t"/>
                      <a:r>
                        <a:rPr lang="en-US">
                          <a:effectLst/>
                        </a:rPr>
                        <a:t>1</a:t>
                      </a:r>
                    </a:p>
                  </a:txBody>
                  <a:tcPr marL="76200" marR="76200" marT="104775" marB="114300">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algn="ctr" fontAlgn="t"/>
                      <a:r>
                        <a:rPr lang="en-US">
                          <a:effectLst/>
                        </a:rPr>
                        <a:t>1</a:t>
                      </a:r>
                    </a:p>
                  </a:txBody>
                  <a:tcPr marL="76200" marR="76200" marT="104775" marB="114300">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1882121148"/>
                  </a:ext>
                </a:extLst>
              </a:tr>
              <a:tr h="0">
                <a:tc>
                  <a:txBody>
                    <a:bodyPr/>
                    <a:lstStyle/>
                    <a:p>
                      <a:pPr algn="l" fontAlgn="t"/>
                      <a:r>
                        <a:rPr lang="en-US">
                          <a:effectLst/>
                        </a:rPr>
                        <a:t>Standard time (large room)</a:t>
                      </a:r>
                    </a:p>
                  </a:txBody>
                  <a:tcPr marL="76200" marR="76200" marT="104775" marB="114300">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algn="ctr" fontAlgn="t"/>
                      <a:r>
                        <a:rPr lang="en-US">
                          <a:effectLst/>
                        </a:rPr>
                        <a:t>145</a:t>
                      </a:r>
                    </a:p>
                  </a:txBody>
                  <a:tcPr marL="76200" marR="76200" marT="104775" marB="114300">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algn="ctr" fontAlgn="t"/>
                      <a:r>
                        <a:rPr lang="en-US">
                          <a:effectLst/>
                        </a:rPr>
                        <a:t>1</a:t>
                      </a:r>
                    </a:p>
                  </a:txBody>
                  <a:tcPr marL="76200" marR="76200" marT="104775" marB="114300">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algn="ctr" fontAlgn="t"/>
                      <a:r>
                        <a:rPr lang="en-US">
                          <a:effectLst/>
                        </a:rPr>
                        <a:t>3</a:t>
                      </a:r>
                    </a:p>
                  </a:txBody>
                  <a:tcPr marL="76200" marR="76200" marT="104775" marB="114300">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2358107565"/>
                  </a:ext>
                </a:extLst>
              </a:tr>
              <a:tr h="0">
                <a:tc>
                  <a:txBody>
                    <a:bodyPr/>
                    <a:lstStyle/>
                    <a:p>
                      <a:pPr algn="l" fontAlgn="t"/>
                      <a:r>
                        <a:rPr lang="en-US">
                          <a:effectLst/>
                        </a:rPr>
                        <a:t>Extended time</a:t>
                      </a:r>
                    </a:p>
                  </a:txBody>
                  <a:tcPr marL="76200" marR="76200" marT="104775" marB="114300">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algn="ctr" fontAlgn="t"/>
                      <a:r>
                        <a:rPr lang="en-US">
                          <a:effectLst/>
                        </a:rPr>
                        <a:t>30</a:t>
                      </a:r>
                    </a:p>
                  </a:txBody>
                  <a:tcPr marL="76200" marR="76200" marT="104775" marB="114300">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algn="ctr" fontAlgn="t"/>
                      <a:r>
                        <a:rPr lang="en-US">
                          <a:effectLst/>
                        </a:rPr>
                        <a:t>1</a:t>
                      </a:r>
                    </a:p>
                  </a:txBody>
                  <a:tcPr marL="76200" marR="76200" marT="104775" marB="114300">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algn="ctr" fontAlgn="t"/>
                      <a:r>
                        <a:rPr lang="en-US" dirty="0">
                          <a:effectLst/>
                        </a:rPr>
                        <a:t>1</a:t>
                      </a:r>
                    </a:p>
                  </a:txBody>
                  <a:tcPr marL="76200" marR="76200" marT="104775" marB="114300">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465449703"/>
                  </a:ext>
                </a:extLst>
              </a:tr>
            </a:tbl>
          </a:graphicData>
        </a:graphic>
      </p:graphicFrame>
      <p:sp>
        <p:nvSpPr>
          <p:cNvPr id="5" name="Rectangle 1">
            <a:extLst>
              <a:ext uri="{FF2B5EF4-FFF2-40B4-BE49-F238E27FC236}">
                <a16:creationId xmlns:a16="http://schemas.microsoft.com/office/drawing/2014/main" id="{A3A60D66-C7C2-49E0-8F5D-137C2D19D03A}"/>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40364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4959A-B7B8-4AA8-8222-2AD15A39D3CC}"/>
              </a:ext>
            </a:extLst>
          </p:cNvPr>
          <p:cNvSpPr>
            <a:spLocks noGrp="1"/>
          </p:cNvSpPr>
          <p:nvPr>
            <p:ph type="title"/>
          </p:nvPr>
        </p:nvSpPr>
        <p:spPr>
          <a:xfrm>
            <a:off x="1066800" y="642594"/>
            <a:ext cx="10058400" cy="951314"/>
          </a:xfrm>
        </p:spPr>
        <p:txBody>
          <a:bodyPr/>
          <a:lstStyle/>
          <a:p>
            <a:r>
              <a:rPr lang="en-US" dirty="0">
                <a:latin typeface="Poor Richard" panose="02080502050505020702" pitchFamily="18" charset="0"/>
              </a:rPr>
              <a:t>Room Staff Ratios</a:t>
            </a:r>
          </a:p>
        </p:txBody>
      </p:sp>
      <p:sp>
        <p:nvSpPr>
          <p:cNvPr id="3" name="Content Placeholder 2">
            <a:extLst>
              <a:ext uri="{FF2B5EF4-FFF2-40B4-BE49-F238E27FC236}">
                <a16:creationId xmlns:a16="http://schemas.microsoft.com/office/drawing/2014/main" id="{3DB9C30E-E57C-4AB0-944B-06A04C711027}"/>
              </a:ext>
            </a:extLst>
          </p:cNvPr>
          <p:cNvSpPr>
            <a:spLocks noGrp="1"/>
          </p:cNvSpPr>
          <p:nvPr>
            <p:ph idx="1"/>
          </p:nvPr>
        </p:nvSpPr>
        <p:spPr/>
        <p:txBody>
          <a:bodyPr/>
          <a:lstStyle/>
          <a:p>
            <a:r>
              <a:rPr lang="en-US" dirty="0"/>
              <a:t>One proctor will be assigned per room. Then add one room monitor for the following scenarios:</a:t>
            </a:r>
          </a:p>
          <a:p>
            <a:r>
              <a:rPr lang="en-US" dirty="0"/>
              <a:t>Standard rooms with more than 34 students.</a:t>
            </a:r>
          </a:p>
          <a:p>
            <a:r>
              <a:rPr lang="en-US" dirty="0"/>
              <a:t>Larger rooms with more than 50 students (1 room monitor for each additional 50 students).</a:t>
            </a:r>
          </a:p>
          <a:p>
            <a:r>
              <a:rPr lang="en-US" dirty="0"/>
              <a:t>Extended time rooms with more than 20 students.</a:t>
            </a:r>
          </a:p>
          <a:p>
            <a:endParaRPr lang="en-US" dirty="0"/>
          </a:p>
        </p:txBody>
      </p:sp>
    </p:spTree>
    <p:extLst>
      <p:ext uri="{BB962C8B-B14F-4D97-AF65-F5344CB8AC3E}">
        <p14:creationId xmlns:p14="http://schemas.microsoft.com/office/powerpoint/2010/main" val="2171533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EEC18-AA6F-4982-8464-0D5FE67D490D}"/>
              </a:ext>
            </a:extLst>
          </p:cNvPr>
          <p:cNvSpPr>
            <a:spLocks noGrp="1"/>
          </p:cNvSpPr>
          <p:nvPr>
            <p:ph type="title"/>
          </p:nvPr>
        </p:nvSpPr>
        <p:spPr>
          <a:xfrm>
            <a:off x="1066800" y="642594"/>
            <a:ext cx="10058400" cy="926147"/>
          </a:xfrm>
        </p:spPr>
        <p:txBody>
          <a:bodyPr/>
          <a:lstStyle/>
          <a:p>
            <a:r>
              <a:rPr lang="en-US" dirty="0">
                <a:latin typeface="Poor Richard" panose="02080502050505020702" pitchFamily="18" charset="0"/>
              </a:rPr>
              <a:t>Staffing Examples</a:t>
            </a:r>
          </a:p>
        </p:txBody>
      </p:sp>
      <p:sp>
        <p:nvSpPr>
          <p:cNvPr id="3" name="Content Placeholder 2">
            <a:extLst>
              <a:ext uri="{FF2B5EF4-FFF2-40B4-BE49-F238E27FC236}">
                <a16:creationId xmlns:a16="http://schemas.microsoft.com/office/drawing/2014/main" id="{7067922D-CA43-4AAF-AF92-2A141A7904A2}"/>
              </a:ext>
            </a:extLst>
          </p:cNvPr>
          <p:cNvSpPr>
            <a:spLocks noGrp="1"/>
          </p:cNvSpPr>
          <p:nvPr>
            <p:ph idx="1"/>
          </p:nvPr>
        </p:nvSpPr>
        <p:spPr>
          <a:xfrm>
            <a:off x="1066800" y="1568741"/>
            <a:ext cx="10058400" cy="4466299"/>
          </a:xfrm>
        </p:spPr>
        <p:txBody>
          <a:bodyPr>
            <a:normAutofit fontScale="85000" lnSpcReduction="20000"/>
          </a:bodyPr>
          <a:lstStyle/>
          <a:p>
            <a:r>
              <a:rPr lang="en-US" b="1" dirty="0">
                <a:solidFill>
                  <a:srgbClr val="1E1E1E"/>
                </a:solidFill>
                <a:latin typeface="Century Gothic" panose="020B0502020202020204" pitchFamily="34" charset="0"/>
              </a:rPr>
              <a:t>School A:</a:t>
            </a:r>
          </a:p>
          <a:p>
            <a:pPr lvl="1">
              <a:buFont typeface="Arial" panose="020B0604020202020204" pitchFamily="34" charset="0"/>
              <a:buChar char="•"/>
            </a:pPr>
            <a:r>
              <a:rPr lang="en-US" dirty="0">
                <a:solidFill>
                  <a:srgbClr val="1E1E1E"/>
                </a:solidFill>
                <a:latin typeface="Century Gothic" panose="020B0502020202020204" pitchFamily="34" charset="0"/>
              </a:rPr>
              <a:t>Your school is testing 100 grade 10 standard testers.</a:t>
            </a:r>
          </a:p>
          <a:p>
            <a:pPr lvl="1">
              <a:buFont typeface="Arial" panose="020B0604020202020204" pitchFamily="34" charset="0"/>
              <a:buChar char="•"/>
            </a:pPr>
            <a:r>
              <a:rPr lang="en-US" dirty="0">
                <a:solidFill>
                  <a:srgbClr val="1E1E1E"/>
                </a:solidFill>
                <a:latin typeface="Century Gothic" panose="020B0502020202020204" pitchFamily="34" charset="0"/>
              </a:rPr>
              <a:t>You have </a:t>
            </a:r>
            <a:r>
              <a:rPr lang="en-US" dirty="0">
                <a:solidFill>
                  <a:srgbClr val="1E1E1E"/>
                </a:solidFill>
                <a:highlight>
                  <a:srgbClr val="FFFF00"/>
                </a:highlight>
                <a:latin typeface="Century Gothic" panose="020B0502020202020204" pitchFamily="34" charset="0"/>
              </a:rPr>
              <a:t>4 classrooms available, each with capacity for 25 students</a:t>
            </a:r>
            <a:r>
              <a:rPr lang="en-US" dirty="0">
                <a:solidFill>
                  <a:srgbClr val="1E1E1E"/>
                </a:solidFill>
                <a:latin typeface="Century Gothic" panose="020B0502020202020204" pitchFamily="34" charset="0"/>
              </a:rPr>
              <a:t>.</a:t>
            </a:r>
          </a:p>
          <a:p>
            <a:r>
              <a:rPr lang="en-US" dirty="0">
                <a:solidFill>
                  <a:srgbClr val="1E1E1E"/>
                </a:solidFill>
                <a:latin typeface="Century Gothic" panose="020B0502020202020204" pitchFamily="34" charset="0"/>
              </a:rPr>
              <a:t>Therefore, you'll require seven staff:</a:t>
            </a:r>
          </a:p>
          <a:p>
            <a:pPr lvl="1">
              <a:buFont typeface="Arial" panose="020B0604020202020204" pitchFamily="34" charset="0"/>
              <a:buChar char="•"/>
            </a:pPr>
            <a:r>
              <a:rPr lang="en-US" dirty="0">
                <a:solidFill>
                  <a:srgbClr val="1E1E1E"/>
                </a:solidFill>
                <a:latin typeface="Century Gothic" panose="020B0502020202020204" pitchFamily="34" charset="0"/>
              </a:rPr>
              <a:t>1 test coordinator</a:t>
            </a:r>
          </a:p>
          <a:p>
            <a:pPr lvl="1">
              <a:buFont typeface="Arial" panose="020B0604020202020204" pitchFamily="34" charset="0"/>
              <a:buChar char="•"/>
            </a:pPr>
            <a:r>
              <a:rPr lang="en-US" dirty="0">
                <a:solidFill>
                  <a:srgbClr val="1E1E1E"/>
                </a:solidFill>
                <a:latin typeface="Century Gothic" panose="020B0502020202020204" pitchFamily="34" charset="0"/>
              </a:rPr>
              <a:t>1 technology monitor</a:t>
            </a:r>
          </a:p>
          <a:p>
            <a:pPr lvl="1">
              <a:buFont typeface="Arial" panose="020B0604020202020204" pitchFamily="34" charset="0"/>
              <a:buChar char="•"/>
            </a:pPr>
            <a:r>
              <a:rPr lang="en-US" dirty="0">
                <a:solidFill>
                  <a:srgbClr val="1E1E1E"/>
                </a:solidFill>
                <a:latin typeface="Century Gothic" panose="020B0502020202020204" pitchFamily="34" charset="0"/>
              </a:rPr>
              <a:t>4 proctors</a:t>
            </a:r>
          </a:p>
          <a:p>
            <a:pPr lvl="1">
              <a:buFont typeface="Arial" panose="020B0604020202020204" pitchFamily="34" charset="0"/>
              <a:buChar char="•"/>
            </a:pPr>
            <a:r>
              <a:rPr lang="en-US" dirty="0">
                <a:solidFill>
                  <a:srgbClr val="1E1E1E"/>
                </a:solidFill>
                <a:latin typeface="Century Gothic" panose="020B0502020202020204" pitchFamily="34" charset="0"/>
              </a:rPr>
              <a:t>1 hall monitor</a:t>
            </a:r>
          </a:p>
          <a:p>
            <a:r>
              <a:rPr lang="en-US" b="1" dirty="0">
                <a:solidFill>
                  <a:srgbClr val="1E1E1E"/>
                </a:solidFill>
                <a:latin typeface="Century Gothic" panose="020B0502020202020204" pitchFamily="34" charset="0"/>
              </a:rPr>
              <a:t>School B:</a:t>
            </a:r>
          </a:p>
          <a:p>
            <a:pPr lvl="1">
              <a:buFont typeface="Arial" panose="020B0604020202020204" pitchFamily="34" charset="0"/>
              <a:buChar char="•"/>
            </a:pPr>
            <a:r>
              <a:rPr lang="en-US" dirty="0">
                <a:solidFill>
                  <a:srgbClr val="1E1E1E"/>
                </a:solidFill>
                <a:latin typeface="Century Gothic" panose="020B0502020202020204" pitchFamily="34" charset="0"/>
              </a:rPr>
              <a:t>Your school is testing 100 grade 10 standard testers.</a:t>
            </a:r>
          </a:p>
          <a:p>
            <a:pPr lvl="1">
              <a:buFont typeface="Arial" panose="020B0604020202020204" pitchFamily="34" charset="0"/>
              <a:buChar char="•"/>
            </a:pPr>
            <a:r>
              <a:rPr lang="en-US" dirty="0">
                <a:solidFill>
                  <a:srgbClr val="1E1E1E"/>
                </a:solidFill>
                <a:latin typeface="Century Gothic" panose="020B0502020202020204" pitchFamily="34" charset="0"/>
              </a:rPr>
              <a:t>You plan to test in </a:t>
            </a:r>
            <a:r>
              <a:rPr lang="en-US" dirty="0">
                <a:solidFill>
                  <a:srgbClr val="1E1E1E"/>
                </a:solidFill>
                <a:highlight>
                  <a:srgbClr val="FFFF00"/>
                </a:highlight>
                <a:latin typeface="Century Gothic" panose="020B0502020202020204" pitchFamily="34" charset="0"/>
              </a:rPr>
              <a:t>1 large room </a:t>
            </a:r>
            <a:r>
              <a:rPr lang="en-US" dirty="0">
                <a:solidFill>
                  <a:srgbClr val="1E1E1E"/>
                </a:solidFill>
                <a:latin typeface="Century Gothic" panose="020B0502020202020204" pitchFamily="34" charset="0"/>
              </a:rPr>
              <a:t>(e.g., cafeteria or gym).</a:t>
            </a:r>
          </a:p>
          <a:p>
            <a:r>
              <a:rPr lang="en-US" dirty="0">
                <a:solidFill>
                  <a:srgbClr val="1E1E1E"/>
                </a:solidFill>
                <a:latin typeface="Century Gothic" panose="020B0502020202020204" pitchFamily="34" charset="0"/>
              </a:rPr>
              <a:t>Therefore, you will require six staff:</a:t>
            </a:r>
          </a:p>
          <a:p>
            <a:pPr lvl="1">
              <a:buFont typeface="Arial" panose="020B0604020202020204" pitchFamily="34" charset="0"/>
              <a:buChar char="•"/>
            </a:pPr>
            <a:r>
              <a:rPr lang="en-US" dirty="0">
                <a:solidFill>
                  <a:srgbClr val="1E1E1E"/>
                </a:solidFill>
                <a:latin typeface="Century Gothic" panose="020B0502020202020204" pitchFamily="34" charset="0"/>
              </a:rPr>
              <a:t>1 test coordinator</a:t>
            </a:r>
          </a:p>
          <a:p>
            <a:pPr lvl="1">
              <a:buFont typeface="Arial" panose="020B0604020202020204" pitchFamily="34" charset="0"/>
              <a:buChar char="•"/>
            </a:pPr>
            <a:r>
              <a:rPr lang="en-US" dirty="0">
                <a:solidFill>
                  <a:srgbClr val="1E1E1E"/>
                </a:solidFill>
                <a:latin typeface="Century Gothic" panose="020B0502020202020204" pitchFamily="34" charset="0"/>
              </a:rPr>
              <a:t>1 technology monitor</a:t>
            </a:r>
          </a:p>
          <a:p>
            <a:pPr lvl="1">
              <a:buFont typeface="Arial" panose="020B0604020202020204" pitchFamily="34" charset="0"/>
              <a:buChar char="•"/>
            </a:pPr>
            <a:r>
              <a:rPr lang="en-US" dirty="0">
                <a:solidFill>
                  <a:srgbClr val="1E1E1E"/>
                </a:solidFill>
                <a:latin typeface="Century Gothic" panose="020B0502020202020204" pitchFamily="34" charset="0"/>
              </a:rPr>
              <a:t>1 proctor</a:t>
            </a:r>
          </a:p>
          <a:p>
            <a:pPr lvl="1">
              <a:buFont typeface="Arial" panose="020B0604020202020204" pitchFamily="34" charset="0"/>
              <a:buChar char="•"/>
            </a:pPr>
            <a:r>
              <a:rPr lang="en-US" dirty="0">
                <a:solidFill>
                  <a:srgbClr val="1E1E1E"/>
                </a:solidFill>
                <a:latin typeface="Century Gothic" panose="020B0502020202020204" pitchFamily="34" charset="0"/>
              </a:rPr>
              <a:t>2 room monitors</a:t>
            </a:r>
          </a:p>
          <a:p>
            <a:pPr lvl="1">
              <a:buFont typeface="Arial" panose="020B0604020202020204" pitchFamily="34" charset="0"/>
              <a:buChar char="•"/>
            </a:pPr>
            <a:r>
              <a:rPr lang="en-US" dirty="0">
                <a:solidFill>
                  <a:srgbClr val="1E1E1E"/>
                </a:solidFill>
                <a:latin typeface="Century Gothic" panose="020B0502020202020204" pitchFamily="34" charset="0"/>
              </a:rPr>
              <a:t>1 hall monitor</a:t>
            </a:r>
          </a:p>
          <a:p>
            <a:endParaRPr lang="en-US" dirty="0"/>
          </a:p>
        </p:txBody>
      </p:sp>
    </p:spTree>
    <p:extLst>
      <p:ext uri="{BB962C8B-B14F-4D97-AF65-F5344CB8AC3E}">
        <p14:creationId xmlns:p14="http://schemas.microsoft.com/office/powerpoint/2010/main" val="658805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591D6-92BC-4DA9-A528-B8CFBF42286F}"/>
              </a:ext>
            </a:extLst>
          </p:cNvPr>
          <p:cNvSpPr>
            <a:spLocks noGrp="1"/>
          </p:cNvSpPr>
          <p:nvPr>
            <p:ph type="title"/>
          </p:nvPr>
        </p:nvSpPr>
        <p:spPr>
          <a:xfrm>
            <a:off x="1066800" y="137160"/>
            <a:ext cx="10058400" cy="1371600"/>
          </a:xfrm>
        </p:spPr>
        <p:txBody>
          <a:bodyPr/>
          <a:lstStyle/>
          <a:p>
            <a:r>
              <a:rPr lang="en-US" dirty="0">
                <a:latin typeface="Poor Richard" panose="02080502050505020702" pitchFamily="18" charset="0"/>
              </a:rPr>
              <a:t>Room Requirements</a:t>
            </a:r>
          </a:p>
        </p:txBody>
      </p:sp>
      <p:sp>
        <p:nvSpPr>
          <p:cNvPr id="3" name="Content Placeholder 2">
            <a:extLst>
              <a:ext uri="{FF2B5EF4-FFF2-40B4-BE49-F238E27FC236}">
                <a16:creationId xmlns:a16="http://schemas.microsoft.com/office/drawing/2014/main" id="{C2F32087-3824-4FFF-A370-D71C08CD5520}"/>
              </a:ext>
            </a:extLst>
          </p:cNvPr>
          <p:cNvSpPr>
            <a:spLocks noGrp="1"/>
          </p:cNvSpPr>
          <p:nvPr>
            <p:ph idx="1"/>
          </p:nvPr>
        </p:nvSpPr>
        <p:spPr/>
        <p:txBody>
          <a:bodyPr>
            <a:normAutofit lnSpcReduction="10000"/>
          </a:bodyPr>
          <a:lstStyle/>
          <a:p>
            <a:r>
              <a:rPr lang="en-US" dirty="0"/>
              <a:t>Strong WIFI signal strength</a:t>
            </a:r>
          </a:p>
          <a:p>
            <a:r>
              <a:rPr lang="en-US" dirty="0"/>
              <a:t>Free from noise and distractions</a:t>
            </a:r>
          </a:p>
          <a:p>
            <a:r>
              <a:rPr lang="en-US" dirty="0"/>
              <a:t>Close to restrooms</a:t>
            </a:r>
          </a:p>
          <a:p>
            <a:r>
              <a:rPr lang="en-US" dirty="0"/>
              <a:t>Seating - 3 feet apart measured center to center</a:t>
            </a:r>
          </a:p>
          <a:p>
            <a:r>
              <a:rPr lang="en-US" dirty="0"/>
              <a:t>12”x15” minimum writing surface</a:t>
            </a:r>
          </a:p>
          <a:p>
            <a:r>
              <a:rPr lang="en-US" dirty="0"/>
              <a:t>All chairs have backs</a:t>
            </a:r>
          </a:p>
          <a:p>
            <a:r>
              <a:rPr lang="en-US" dirty="0"/>
              <a:t>Staff can see all student screens</a:t>
            </a:r>
          </a:p>
          <a:p>
            <a:r>
              <a:rPr lang="en-US" dirty="0"/>
              <a:t>Clock and board that students an see</a:t>
            </a:r>
          </a:p>
          <a:p>
            <a:r>
              <a:rPr lang="en-US" dirty="0"/>
              <a:t>Power outlets/strips for extended testing</a:t>
            </a:r>
          </a:p>
          <a:p>
            <a:pPr marL="0" indent="0">
              <a:buNone/>
            </a:pPr>
            <a:r>
              <a:rPr lang="en-US" b="1" i="1" dirty="0"/>
              <a:t>NO: round tables, study carrels, seats with lapboards, language lab booths, tables with partitions/dividers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01933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3C6DC-BE45-4C22-8549-DEFDFE6F70CE}"/>
              </a:ext>
            </a:extLst>
          </p:cNvPr>
          <p:cNvSpPr>
            <a:spLocks noGrp="1"/>
          </p:cNvSpPr>
          <p:nvPr>
            <p:ph type="title"/>
          </p:nvPr>
        </p:nvSpPr>
        <p:spPr/>
        <p:txBody>
          <a:bodyPr/>
          <a:lstStyle/>
          <a:p>
            <a:r>
              <a:rPr lang="en-US" dirty="0">
                <a:latin typeface="Poor Richard" panose="02080502050505020702" pitchFamily="18" charset="0"/>
              </a:rPr>
              <a:t>Test Day Toolkit Tasks</a:t>
            </a:r>
          </a:p>
        </p:txBody>
      </p:sp>
      <p:sp>
        <p:nvSpPr>
          <p:cNvPr id="3" name="Content Placeholder 2">
            <a:extLst>
              <a:ext uri="{FF2B5EF4-FFF2-40B4-BE49-F238E27FC236}">
                <a16:creationId xmlns:a16="http://schemas.microsoft.com/office/drawing/2014/main" id="{A73A154D-F9CB-4BC4-AB03-97C36397F394}"/>
              </a:ext>
            </a:extLst>
          </p:cNvPr>
          <p:cNvSpPr>
            <a:spLocks noGrp="1"/>
          </p:cNvSpPr>
          <p:nvPr>
            <p:ph idx="1"/>
          </p:nvPr>
        </p:nvSpPr>
        <p:spPr/>
        <p:txBody>
          <a:bodyPr/>
          <a:lstStyle/>
          <a:p>
            <a:r>
              <a:rPr lang="en-US" dirty="0"/>
              <a:t>Student Roster – Review and assign</a:t>
            </a:r>
          </a:p>
          <a:p>
            <a:r>
              <a:rPr lang="en-US" dirty="0"/>
              <a:t>Staff list – review/invite/assign</a:t>
            </a:r>
          </a:p>
          <a:p>
            <a:r>
              <a:rPr lang="en-US" dirty="0"/>
              <a:t>Room List – Add/assign</a:t>
            </a:r>
          </a:p>
          <a:p>
            <a:r>
              <a:rPr lang="en-US" dirty="0"/>
              <a:t>Verify accommodations</a:t>
            </a:r>
          </a:p>
          <a:p>
            <a:r>
              <a:rPr lang="en-US" dirty="0"/>
              <a:t>Print student tickets</a:t>
            </a:r>
          </a:p>
        </p:txBody>
      </p:sp>
    </p:spTree>
    <p:extLst>
      <p:ext uri="{BB962C8B-B14F-4D97-AF65-F5344CB8AC3E}">
        <p14:creationId xmlns:p14="http://schemas.microsoft.com/office/powerpoint/2010/main" val="4245717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AB1CB-B493-49E7-9918-E4187E73D201}"/>
              </a:ext>
            </a:extLst>
          </p:cNvPr>
          <p:cNvSpPr>
            <a:spLocks noGrp="1"/>
          </p:cNvSpPr>
          <p:nvPr>
            <p:ph type="title"/>
          </p:nvPr>
        </p:nvSpPr>
        <p:spPr/>
        <p:txBody>
          <a:bodyPr/>
          <a:lstStyle/>
          <a:p>
            <a:r>
              <a:rPr lang="en-US" dirty="0">
                <a:latin typeface="Poor Richard" panose="02080502050505020702" pitchFamily="18" charset="0"/>
              </a:rPr>
              <a:t>Review your student roster</a:t>
            </a:r>
          </a:p>
        </p:txBody>
      </p:sp>
      <p:sp>
        <p:nvSpPr>
          <p:cNvPr id="3" name="Content Placeholder 2">
            <a:extLst>
              <a:ext uri="{FF2B5EF4-FFF2-40B4-BE49-F238E27FC236}">
                <a16:creationId xmlns:a16="http://schemas.microsoft.com/office/drawing/2014/main" id="{0AEA5C8B-F803-4DAA-99C9-27089CDF17AB}"/>
              </a:ext>
            </a:extLst>
          </p:cNvPr>
          <p:cNvSpPr>
            <a:spLocks noGrp="1"/>
          </p:cNvSpPr>
          <p:nvPr>
            <p:ph idx="1"/>
          </p:nvPr>
        </p:nvSpPr>
        <p:spPr/>
        <p:txBody>
          <a:bodyPr/>
          <a:lstStyle/>
          <a:p>
            <a:r>
              <a:rPr lang="en-US" dirty="0"/>
              <a:t>Navigate to the </a:t>
            </a:r>
            <a:r>
              <a:rPr lang="en-US" b="1" dirty="0"/>
              <a:t>All Students</a:t>
            </a:r>
            <a:r>
              <a:rPr lang="en-US" dirty="0"/>
              <a:t> page to view your roster.</a:t>
            </a:r>
          </a:p>
          <a:p>
            <a:r>
              <a:rPr lang="en-US" dirty="0"/>
              <a:t>Use the SAT Suite Ordering and Registration (SSOR) system to add students or correct their accommodations and personal information.</a:t>
            </a:r>
          </a:p>
          <a:p>
            <a:r>
              <a:rPr lang="en-US" dirty="0"/>
              <a:t>Students won’t be listed here until they’re registered in SSOR.</a:t>
            </a:r>
          </a:p>
          <a:p>
            <a:endParaRPr lang="en-US" dirty="0"/>
          </a:p>
        </p:txBody>
      </p:sp>
    </p:spTree>
    <p:extLst>
      <p:ext uri="{BB962C8B-B14F-4D97-AF65-F5344CB8AC3E}">
        <p14:creationId xmlns:p14="http://schemas.microsoft.com/office/powerpoint/2010/main" val="953920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2F7AA-498F-4D66-8850-DB2D19F24538}"/>
              </a:ext>
            </a:extLst>
          </p:cNvPr>
          <p:cNvSpPr>
            <a:spLocks noGrp="1"/>
          </p:cNvSpPr>
          <p:nvPr>
            <p:ph type="title"/>
          </p:nvPr>
        </p:nvSpPr>
        <p:spPr/>
        <p:txBody>
          <a:bodyPr/>
          <a:lstStyle/>
          <a:p>
            <a:r>
              <a:rPr lang="en-US" dirty="0">
                <a:latin typeface="Poor Richard" panose="02080502050505020702" pitchFamily="18" charset="0"/>
              </a:rPr>
              <a:t>Create your staff list</a:t>
            </a:r>
          </a:p>
        </p:txBody>
      </p:sp>
      <p:sp>
        <p:nvSpPr>
          <p:cNvPr id="3" name="Content Placeholder 2">
            <a:extLst>
              <a:ext uri="{FF2B5EF4-FFF2-40B4-BE49-F238E27FC236}">
                <a16:creationId xmlns:a16="http://schemas.microsoft.com/office/drawing/2014/main" id="{4B43A8AF-4E25-47B8-A08B-437E66C5BC0E}"/>
              </a:ext>
            </a:extLst>
          </p:cNvPr>
          <p:cNvSpPr>
            <a:spLocks noGrp="1"/>
          </p:cNvSpPr>
          <p:nvPr>
            <p:ph idx="1"/>
          </p:nvPr>
        </p:nvSpPr>
        <p:spPr/>
        <p:txBody>
          <a:bodyPr/>
          <a:lstStyle/>
          <a:p>
            <a:r>
              <a:rPr lang="en-US" dirty="0"/>
              <a:t>Navigate to the </a:t>
            </a:r>
            <a:r>
              <a:rPr lang="en-US" b="1" dirty="0"/>
              <a:t>Staff </a:t>
            </a:r>
            <a:r>
              <a:rPr lang="en-US" dirty="0"/>
              <a:t>page.</a:t>
            </a:r>
          </a:p>
          <a:p>
            <a:r>
              <a:rPr lang="en-US" dirty="0"/>
              <a:t>Add contact details for your proctors and other test day staff.</a:t>
            </a:r>
          </a:p>
          <a:p>
            <a:r>
              <a:rPr lang="en-US" dirty="0"/>
              <a:t>If you’ve used the toolkit before, you can also select returning staff from your staff list.</a:t>
            </a:r>
          </a:p>
          <a:p>
            <a:r>
              <a:rPr lang="en-US" dirty="0"/>
              <a:t>College Board will send access emails to all staff and use the contact details you provide for 2-step verification. Mobile numbers make first-time access easier.</a:t>
            </a:r>
          </a:p>
          <a:p>
            <a:r>
              <a:rPr lang="en-US" dirty="0"/>
              <a:t>You will need to add all required staff – Proctors, Monitors, Tech</a:t>
            </a:r>
          </a:p>
          <a:p>
            <a:endParaRPr lang="en-US" dirty="0"/>
          </a:p>
        </p:txBody>
      </p:sp>
    </p:spTree>
    <p:extLst>
      <p:ext uri="{BB962C8B-B14F-4D97-AF65-F5344CB8AC3E}">
        <p14:creationId xmlns:p14="http://schemas.microsoft.com/office/powerpoint/2010/main" val="3340450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F4CDA0-6565-4E4D-BB94-8A105104B19D}"/>
              </a:ext>
            </a:extLst>
          </p:cNvPr>
          <p:cNvSpPr>
            <a:spLocks noGrp="1"/>
          </p:cNvSpPr>
          <p:nvPr>
            <p:ph type="title"/>
          </p:nvPr>
        </p:nvSpPr>
        <p:spPr/>
        <p:txBody>
          <a:bodyPr/>
          <a:lstStyle/>
          <a:p>
            <a:r>
              <a:rPr lang="en-US" dirty="0">
                <a:latin typeface="Poor Richard" panose="02080502050505020702" pitchFamily="18" charset="0"/>
              </a:rPr>
              <a:t>Dates</a:t>
            </a:r>
          </a:p>
        </p:txBody>
      </p:sp>
      <p:sp>
        <p:nvSpPr>
          <p:cNvPr id="5" name="Content Placeholder 4">
            <a:extLst>
              <a:ext uri="{FF2B5EF4-FFF2-40B4-BE49-F238E27FC236}">
                <a16:creationId xmlns:a16="http://schemas.microsoft.com/office/drawing/2014/main" id="{FE78858E-2048-46FC-A07B-61D9578AA961}"/>
              </a:ext>
            </a:extLst>
          </p:cNvPr>
          <p:cNvSpPr>
            <a:spLocks noGrp="1"/>
          </p:cNvSpPr>
          <p:nvPr>
            <p:ph idx="1"/>
          </p:nvPr>
        </p:nvSpPr>
        <p:spPr/>
        <p:txBody>
          <a:bodyPr/>
          <a:lstStyle/>
          <a:p>
            <a:r>
              <a:rPr lang="en-US" sz="2000" dirty="0"/>
              <a:t>PSAT/NMSQT is a fully digital exam</a:t>
            </a:r>
          </a:p>
          <a:p>
            <a:r>
              <a:rPr lang="en-US" sz="2000" dirty="0"/>
              <a:t>Window is open 10/1/2025 – 10/31/2025</a:t>
            </a:r>
          </a:p>
          <a:p>
            <a:r>
              <a:rPr lang="en-US" sz="2000" dirty="0"/>
              <a:t>Schools may test any day within the window and hold make up sessions during the window</a:t>
            </a:r>
          </a:p>
          <a:p>
            <a:endParaRPr lang="en-US" dirty="0"/>
          </a:p>
        </p:txBody>
      </p:sp>
    </p:spTree>
    <p:extLst>
      <p:ext uri="{BB962C8B-B14F-4D97-AF65-F5344CB8AC3E}">
        <p14:creationId xmlns:p14="http://schemas.microsoft.com/office/powerpoint/2010/main" val="2648011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EE82F-958A-4654-A3ED-806EE52F1A8A}"/>
              </a:ext>
            </a:extLst>
          </p:cNvPr>
          <p:cNvSpPr>
            <a:spLocks noGrp="1"/>
          </p:cNvSpPr>
          <p:nvPr>
            <p:ph type="title"/>
          </p:nvPr>
        </p:nvSpPr>
        <p:spPr/>
        <p:txBody>
          <a:bodyPr/>
          <a:lstStyle/>
          <a:p>
            <a:r>
              <a:rPr lang="en-US" dirty="0">
                <a:latin typeface="Poor Richard" panose="02080502050505020702" pitchFamily="18" charset="0"/>
              </a:rPr>
              <a:t>Add Testing Rooms</a:t>
            </a:r>
          </a:p>
        </p:txBody>
      </p:sp>
      <p:sp>
        <p:nvSpPr>
          <p:cNvPr id="3" name="Content Placeholder 2">
            <a:extLst>
              <a:ext uri="{FF2B5EF4-FFF2-40B4-BE49-F238E27FC236}">
                <a16:creationId xmlns:a16="http://schemas.microsoft.com/office/drawing/2014/main" id="{2B138452-07DC-422A-BDD1-0C0E9B3EEC43}"/>
              </a:ext>
            </a:extLst>
          </p:cNvPr>
          <p:cNvSpPr>
            <a:spLocks noGrp="1"/>
          </p:cNvSpPr>
          <p:nvPr>
            <p:ph idx="1"/>
          </p:nvPr>
        </p:nvSpPr>
        <p:spPr/>
        <p:txBody>
          <a:bodyPr/>
          <a:lstStyle/>
          <a:p>
            <a:r>
              <a:rPr lang="en-US" dirty="0"/>
              <a:t>Navigate to </a:t>
            </a:r>
            <a:r>
              <a:rPr lang="en-US" b="1" dirty="0"/>
              <a:t>All Rooms</a:t>
            </a:r>
            <a:r>
              <a:rPr lang="en-US" dirty="0"/>
              <a:t>. </a:t>
            </a:r>
          </a:p>
          <a:p>
            <a:r>
              <a:rPr lang="en-US" dirty="0"/>
              <a:t>Give each room a seating capacity and a name.</a:t>
            </a:r>
          </a:p>
          <a:p>
            <a:r>
              <a:rPr lang="en-US" dirty="0"/>
              <a:t>If you’re testing in the same room multiple times, you must add a room in Test Day Toolkit for each session to create unique student rosters.</a:t>
            </a:r>
          </a:p>
          <a:p>
            <a:r>
              <a:rPr lang="en-US" dirty="0"/>
              <a:t>Use this naming convention for rooms you’re reusing: Add the month and day after the room name. If necessary, add the time, too. Use letters and numbers only. For example, create rooms called “Cafeteria Oct 6 AM” and “Cafeteria Oct 6 PM” if you’re using the cafeteria to test one group in the morning and another group in the afternoon.</a:t>
            </a:r>
          </a:p>
          <a:p>
            <a:endParaRPr lang="en-US" dirty="0"/>
          </a:p>
        </p:txBody>
      </p:sp>
    </p:spTree>
    <p:extLst>
      <p:ext uri="{BB962C8B-B14F-4D97-AF65-F5344CB8AC3E}">
        <p14:creationId xmlns:p14="http://schemas.microsoft.com/office/powerpoint/2010/main" val="2068527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A567E-D11F-4BC4-8E40-569D92520D3C}"/>
              </a:ext>
            </a:extLst>
          </p:cNvPr>
          <p:cNvSpPr>
            <a:spLocks noGrp="1"/>
          </p:cNvSpPr>
          <p:nvPr>
            <p:ph type="title"/>
          </p:nvPr>
        </p:nvSpPr>
        <p:spPr/>
        <p:txBody>
          <a:bodyPr/>
          <a:lstStyle/>
          <a:p>
            <a:r>
              <a:rPr lang="en-US" dirty="0">
                <a:latin typeface="Poor Richard" panose="02080502050505020702" pitchFamily="18" charset="0"/>
              </a:rPr>
              <a:t>Add a “Late Testing Room”</a:t>
            </a:r>
          </a:p>
        </p:txBody>
      </p:sp>
      <p:sp>
        <p:nvSpPr>
          <p:cNvPr id="3" name="Content Placeholder 2">
            <a:extLst>
              <a:ext uri="{FF2B5EF4-FFF2-40B4-BE49-F238E27FC236}">
                <a16:creationId xmlns:a16="http://schemas.microsoft.com/office/drawing/2014/main" id="{DA9D2E5F-977C-4264-978B-D0C9B0AC305A}"/>
              </a:ext>
            </a:extLst>
          </p:cNvPr>
          <p:cNvSpPr>
            <a:spLocks noGrp="1"/>
          </p:cNvSpPr>
          <p:nvPr>
            <p:ph idx="1"/>
          </p:nvPr>
        </p:nvSpPr>
        <p:spPr/>
        <p:txBody>
          <a:bodyPr/>
          <a:lstStyle/>
          <a:p>
            <a:r>
              <a:rPr lang="en-US" dirty="0"/>
              <a:t>If possible, reserve a room for students who arrive at their assigned room after the proctor reads the script.</a:t>
            </a:r>
          </a:p>
          <a:p>
            <a:r>
              <a:rPr lang="en-US" b="1" dirty="0"/>
              <a:t>Note: </a:t>
            </a:r>
            <a:r>
              <a:rPr lang="en-US" dirty="0"/>
              <a:t>If you preassign students to rooms in Test Day Toolkit, you or your staff will need to reassign late students before they enter a room code.</a:t>
            </a:r>
          </a:p>
          <a:p>
            <a:endParaRPr lang="en-US" dirty="0"/>
          </a:p>
        </p:txBody>
      </p:sp>
    </p:spTree>
    <p:extLst>
      <p:ext uri="{BB962C8B-B14F-4D97-AF65-F5344CB8AC3E}">
        <p14:creationId xmlns:p14="http://schemas.microsoft.com/office/powerpoint/2010/main" val="299017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A0343-75FB-40B0-B4EE-B37AA3C4F3F6}"/>
              </a:ext>
            </a:extLst>
          </p:cNvPr>
          <p:cNvSpPr>
            <a:spLocks noGrp="1"/>
          </p:cNvSpPr>
          <p:nvPr>
            <p:ph type="title"/>
          </p:nvPr>
        </p:nvSpPr>
        <p:spPr/>
        <p:txBody>
          <a:bodyPr/>
          <a:lstStyle/>
          <a:p>
            <a:r>
              <a:rPr lang="en-US" dirty="0">
                <a:latin typeface="Poor Richard" panose="02080502050505020702" pitchFamily="18" charset="0"/>
              </a:rPr>
              <a:t>Assign Students to Rooms</a:t>
            </a:r>
          </a:p>
        </p:txBody>
      </p:sp>
      <p:sp>
        <p:nvSpPr>
          <p:cNvPr id="3" name="Content Placeholder 2">
            <a:extLst>
              <a:ext uri="{FF2B5EF4-FFF2-40B4-BE49-F238E27FC236}">
                <a16:creationId xmlns:a16="http://schemas.microsoft.com/office/drawing/2014/main" id="{AB0401CB-5749-4124-A95A-6E0609B5CA17}"/>
              </a:ext>
            </a:extLst>
          </p:cNvPr>
          <p:cNvSpPr>
            <a:spLocks noGrp="1"/>
          </p:cNvSpPr>
          <p:nvPr>
            <p:ph idx="1"/>
          </p:nvPr>
        </p:nvSpPr>
        <p:spPr/>
        <p:txBody>
          <a:bodyPr/>
          <a:lstStyle/>
          <a:p>
            <a:r>
              <a:rPr lang="en-US" dirty="0"/>
              <a:t>On the </a:t>
            </a:r>
            <a:r>
              <a:rPr lang="en-US" b="1" dirty="0"/>
              <a:t>All Students </a:t>
            </a:r>
            <a:r>
              <a:rPr lang="en-US" dirty="0"/>
              <a:t>page, filter or sort your roster by testing group.</a:t>
            </a:r>
          </a:p>
          <a:p>
            <a:r>
              <a:rPr lang="en-US" dirty="0"/>
              <a:t>Select multiple students and use the </a:t>
            </a:r>
            <a:r>
              <a:rPr lang="en-US" b="1" dirty="0"/>
              <a:t>Action</a:t>
            </a:r>
            <a:r>
              <a:rPr lang="en-US" dirty="0"/>
              <a:t> drop-down menu to move them to rooms in bulk.</a:t>
            </a:r>
          </a:p>
          <a:p>
            <a:r>
              <a:rPr lang="en-US" dirty="0"/>
              <a:t>The Test Coordinator Test Day Guide and the Accommodations Guide have more information about testing groups and room assignments.</a:t>
            </a:r>
          </a:p>
          <a:p>
            <a:r>
              <a:rPr lang="en-US" b="1" u="sng" dirty="0"/>
              <a:t>If you skip this step, the toolkit creates room rosters on test day when students enter the room code their proctor gives them.</a:t>
            </a:r>
          </a:p>
          <a:p>
            <a:endParaRPr lang="en-US" dirty="0"/>
          </a:p>
        </p:txBody>
      </p:sp>
    </p:spTree>
    <p:extLst>
      <p:ext uri="{BB962C8B-B14F-4D97-AF65-F5344CB8AC3E}">
        <p14:creationId xmlns:p14="http://schemas.microsoft.com/office/powerpoint/2010/main" val="835451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BCC2D-DD28-473D-AE8F-7347E6950D8E}"/>
              </a:ext>
            </a:extLst>
          </p:cNvPr>
          <p:cNvSpPr>
            <a:spLocks noGrp="1"/>
          </p:cNvSpPr>
          <p:nvPr>
            <p:ph type="title"/>
          </p:nvPr>
        </p:nvSpPr>
        <p:spPr/>
        <p:txBody>
          <a:bodyPr/>
          <a:lstStyle/>
          <a:p>
            <a:r>
              <a:rPr lang="en-US" dirty="0">
                <a:latin typeface="Poor Richard" panose="02080502050505020702" pitchFamily="18" charset="0"/>
              </a:rPr>
              <a:t>Check Small-Group Testing</a:t>
            </a:r>
          </a:p>
        </p:txBody>
      </p:sp>
      <p:sp>
        <p:nvSpPr>
          <p:cNvPr id="3" name="Content Placeholder 2">
            <a:extLst>
              <a:ext uri="{FF2B5EF4-FFF2-40B4-BE49-F238E27FC236}">
                <a16:creationId xmlns:a16="http://schemas.microsoft.com/office/drawing/2014/main" id="{1BEC481B-E49D-45D2-B8A7-2E49380C0F5D}"/>
              </a:ext>
            </a:extLst>
          </p:cNvPr>
          <p:cNvSpPr>
            <a:spLocks noGrp="1"/>
          </p:cNvSpPr>
          <p:nvPr>
            <p:ph idx="1"/>
          </p:nvPr>
        </p:nvSpPr>
        <p:spPr/>
        <p:txBody>
          <a:bodyPr/>
          <a:lstStyle/>
          <a:p>
            <a:r>
              <a:rPr lang="en-US" dirty="0"/>
              <a:t>Look in the </a:t>
            </a:r>
            <a:r>
              <a:rPr lang="en-US" b="1" dirty="0"/>
              <a:t>Accommodations</a:t>
            </a:r>
            <a:r>
              <a:rPr lang="en-US" dirty="0"/>
              <a:t> column on your roster for students approved for small-group testing.</a:t>
            </a:r>
          </a:p>
          <a:p>
            <a:r>
              <a:rPr lang="en-US" dirty="0"/>
              <a:t>If any student approved for small-group testing is assigned to a room with more than 15 seats, move them to a smaller room.</a:t>
            </a:r>
          </a:p>
          <a:p>
            <a:r>
              <a:rPr lang="en-US" dirty="0"/>
              <a:t>Move each student approved for one-to-one testing to their own room.</a:t>
            </a:r>
          </a:p>
          <a:p>
            <a:endParaRPr lang="en-US" dirty="0"/>
          </a:p>
        </p:txBody>
      </p:sp>
    </p:spTree>
    <p:extLst>
      <p:ext uri="{BB962C8B-B14F-4D97-AF65-F5344CB8AC3E}">
        <p14:creationId xmlns:p14="http://schemas.microsoft.com/office/powerpoint/2010/main" val="3087175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34BE-9EF3-48CE-9271-344A1E478FB5}"/>
              </a:ext>
            </a:extLst>
          </p:cNvPr>
          <p:cNvSpPr>
            <a:spLocks noGrp="1"/>
          </p:cNvSpPr>
          <p:nvPr>
            <p:ph type="title"/>
          </p:nvPr>
        </p:nvSpPr>
        <p:spPr>
          <a:xfrm>
            <a:off x="1066800" y="315424"/>
            <a:ext cx="10058400" cy="1371600"/>
          </a:xfrm>
        </p:spPr>
        <p:txBody>
          <a:bodyPr/>
          <a:lstStyle/>
          <a:p>
            <a:r>
              <a:rPr lang="en-US" dirty="0">
                <a:latin typeface="Poor Richard" panose="02080502050505020702" pitchFamily="18" charset="0"/>
              </a:rPr>
              <a:t>Student Accommodations</a:t>
            </a:r>
          </a:p>
        </p:txBody>
      </p:sp>
      <p:pic>
        <p:nvPicPr>
          <p:cNvPr id="5" name="Content Placeholder 4">
            <a:extLst>
              <a:ext uri="{FF2B5EF4-FFF2-40B4-BE49-F238E27FC236}">
                <a16:creationId xmlns:a16="http://schemas.microsoft.com/office/drawing/2014/main" id="{9ED5A5BC-8A19-4C59-B3E4-7C0082377FD0}"/>
              </a:ext>
            </a:extLst>
          </p:cNvPr>
          <p:cNvPicPr>
            <a:picLocks noGrp="1" noChangeAspect="1"/>
          </p:cNvPicPr>
          <p:nvPr>
            <p:ph idx="1"/>
          </p:nvPr>
        </p:nvPicPr>
        <p:blipFill>
          <a:blip r:embed="rId2"/>
          <a:stretch>
            <a:fillRect/>
          </a:stretch>
        </p:blipFill>
        <p:spPr>
          <a:xfrm>
            <a:off x="2449585" y="1591039"/>
            <a:ext cx="6635692" cy="4971961"/>
          </a:xfrm>
        </p:spPr>
      </p:pic>
    </p:spTree>
    <p:extLst>
      <p:ext uri="{BB962C8B-B14F-4D97-AF65-F5344CB8AC3E}">
        <p14:creationId xmlns:p14="http://schemas.microsoft.com/office/powerpoint/2010/main" val="1054491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413BC-71CF-4867-9A0D-D05B6744F57F}"/>
              </a:ext>
            </a:extLst>
          </p:cNvPr>
          <p:cNvSpPr>
            <a:spLocks noGrp="1"/>
          </p:cNvSpPr>
          <p:nvPr>
            <p:ph type="title"/>
          </p:nvPr>
        </p:nvSpPr>
        <p:spPr>
          <a:xfrm>
            <a:off x="1066800" y="642594"/>
            <a:ext cx="10058400" cy="1102316"/>
          </a:xfrm>
        </p:spPr>
        <p:txBody>
          <a:bodyPr/>
          <a:lstStyle/>
          <a:p>
            <a:r>
              <a:rPr lang="en-US" dirty="0">
                <a:latin typeface="Poor Richard" panose="02080502050505020702" pitchFamily="18" charset="0"/>
              </a:rPr>
              <a:t>Student Accommodations</a:t>
            </a:r>
          </a:p>
        </p:txBody>
      </p:sp>
      <p:pic>
        <p:nvPicPr>
          <p:cNvPr id="5" name="Content Placeholder 4">
            <a:extLst>
              <a:ext uri="{FF2B5EF4-FFF2-40B4-BE49-F238E27FC236}">
                <a16:creationId xmlns:a16="http://schemas.microsoft.com/office/drawing/2014/main" id="{F5972288-32F9-4F43-81CC-0CD598B82E0E}"/>
              </a:ext>
            </a:extLst>
          </p:cNvPr>
          <p:cNvPicPr>
            <a:picLocks noGrp="1" noChangeAspect="1"/>
          </p:cNvPicPr>
          <p:nvPr>
            <p:ph idx="1"/>
          </p:nvPr>
        </p:nvPicPr>
        <p:blipFill>
          <a:blip r:embed="rId2"/>
          <a:stretch>
            <a:fillRect/>
          </a:stretch>
        </p:blipFill>
        <p:spPr>
          <a:xfrm>
            <a:off x="2910981" y="2103438"/>
            <a:ext cx="6543412" cy="4467976"/>
          </a:xfrm>
        </p:spPr>
      </p:pic>
      <p:sp>
        <p:nvSpPr>
          <p:cNvPr id="6" name="Arrow: Right 5">
            <a:extLst>
              <a:ext uri="{FF2B5EF4-FFF2-40B4-BE49-F238E27FC236}">
                <a16:creationId xmlns:a16="http://schemas.microsoft.com/office/drawing/2014/main" id="{CFB141C6-E6E3-4924-9DE7-1A0D04A748DB}"/>
              </a:ext>
            </a:extLst>
          </p:cNvPr>
          <p:cNvSpPr/>
          <p:nvPr/>
        </p:nvSpPr>
        <p:spPr>
          <a:xfrm>
            <a:off x="1652630" y="5914239"/>
            <a:ext cx="1359017" cy="1845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76960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39616-CB3E-415A-B0B3-36261946E1ED}"/>
              </a:ext>
            </a:extLst>
          </p:cNvPr>
          <p:cNvSpPr>
            <a:spLocks noGrp="1"/>
          </p:cNvSpPr>
          <p:nvPr>
            <p:ph type="title"/>
          </p:nvPr>
        </p:nvSpPr>
        <p:spPr/>
        <p:txBody>
          <a:bodyPr/>
          <a:lstStyle/>
          <a:p>
            <a:r>
              <a:rPr lang="en-US" dirty="0">
                <a:latin typeface="Poor Richard" panose="02080502050505020702" pitchFamily="18" charset="0"/>
              </a:rPr>
              <a:t>Assign Staff</a:t>
            </a:r>
          </a:p>
        </p:txBody>
      </p:sp>
      <p:sp>
        <p:nvSpPr>
          <p:cNvPr id="3" name="Content Placeholder 2">
            <a:extLst>
              <a:ext uri="{FF2B5EF4-FFF2-40B4-BE49-F238E27FC236}">
                <a16:creationId xmlns:a16="http://schemas.microsoft.com/office/drawing/2014/main" id="{B30E060F-2435-4A4A-B92B-AD42DDCC5462}"/>
              </a:ext>
            </a:extLst>
          </p:cNvPr>
          <p:cNvSpPr>
            <a:spLocks noGrp="1"/>
          </p:cNvSpPr>
          <p:nvPr>
            <p:ph idx="1"/>
          </p:nvPr>
        </p:nvSpPr>
        <p:spPr/>
        <p:txBody>
          <a:bodyPr/>
          <a:lstStyle/>
          <a:p>
            <a:r>
              <a:rPr lang="en-US" dirty="0"/>
              <a:t>Assign each proctor to a room.</a:t>
            </a:r>
          </a:p>
          <a:p>
            <a:r>
              <a:rPr lang="en-US" dirty="0"/>
              <a:t>Proctors can be assigned to only 1 room at a time. If someone is proctoring multiple times during the testing window, assign them to a new room after each session. </a:t>
            </a:r>
          </a:p>
          <a:p>
            <a:r>
              <a:rPr lang="en-US" dirty="0"/>
              <a:t>Assign room monitors as needed to meet required staffing ratios.</a:t>
            </a:r>
          </a:p>
          <a:p>
            <a:r>
              <a:rPr lang="en-US" dirty="0"/>
              <a:t>Assign 1 or more technology monitors by selecting </a:t>
            </a:r>
            <a:r>
              <a:rPr lang="en-US" b="1" dirty="0"/>
              <a:t>Technology coordinator</a:t>
            </a:r>
            <a:r>
              <a:rPr lang="en-US" dirty="0"/>
              <a:t>. </a:t>
            </a:r>
          </a:p>
          <a:p>
            <a:r>
              <a:rPr lang="en-US" dirty="0"/>
              <a:t>Don’t assign technology monitors to a room.</a:t>
            </a:r>
          </a:p>
          <a:p>
            <a:pPr marL="0" indent="0">
              <a:buNone/>
            </a:pPr>
            <a:br>
              <a:rPr lang="en-US" dirty="0"/>
            </a:br>
            <a:endParaRPr lang="en-US" dirty="0"/>
          </a:p>
        </p:txBody>
      </p:sp>
    </p:spTree>
    <p:extLst>
      <p:ext uri="{BB962C8B-B14F-4D97-AF65-F5344CB8AC3E}">
        <p14:creationId xmlns:p14="http://schemas.microsoft.com/office/powerpoint/2010/main" val="2882585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250A7-5F22-4143-81EC-9C0E32BE94CC}"/>
              </a:ext>
            </a:extLst>
          </p:cNvPr>
          <p:cNvSpPr>
            <a:spLocks noGrp="1"/>
          </p:cNvSpPr>
          <p:nvPr>
            <p:ph type="title"/>
          </p:nvPr>
        </p:nvSpPr>
        <p:spPr/>
        <p:txBody>
          <a:bodyPr/>
          <a:lstStyle/>
          <a:p>
            <a:r>
              <a:rPr lang="en-US" dirty="0">
                <a:latin typeface="Poor Richard" panose="02080502050505020702" pitchFamily="18" charset="0"/>
              </a:rPr>
              <a:t>Print Student Tickets</a:t>
            </a:r>
          </a:p>
        </p:txBody>
      </p:sp>
      <p:sp>
        <p:nvSpPr>
          <p:cNvPr id="3" name="Content Placeholder 2">
            <a:extLst>
              <a:ext uri="{FF2B5EF4-FFF2-40B4-BE49-F238E27FC236}">
                <a16:creationId xmlns:a16="http://schemas.microsoft.com/office/drawing/2014/main" id="{7189CD44-E93F-4B10-B2E8-1E6A471FCB8B}"/>
              </a:ext>
            </a:extLst>
          </p:cNvPr>
          <p:cNvSpPr>
            <a:spLocks noGrp="1"/>
          </p:cNvSpPr>
          <p:nvPr>
            <p:ph idx="1"/>
          </p:nvPr>
        </p:nvSpPr>
        <p:spPr/>
        <p:txBody>
          <a:bodyPr/>
          <a:lstStyle/>
          <a:p>
            <a:r>
              <a:rPr lang="en-US" dirty="0"/>
              <a:t>Click </a:t>
            </a:r>
            <a:r>
              <a:rPr lang="en-US" b="1" dirty="0"/>
              <a:t>Print</a:t>
            </a:r>
            <a:r>
              <a:rPr lang="en-US" dirty="0"/>
              <a:t> </a:t>
            </a:r>
            <a:r>
              <a:rPr lang="en-US" b="1" dirty="0"/>
              <a:t>Sign-In Tickets</a:t>
            </a:r>
            <a:r>
              <a:rPr lang="en-US" dirty="0"/>
              <a:t> on the Test Day Toolkit homepage.</a:t>
            </a:r>
          </a:p>
          <a:p>
            <a:r>
              <a:rPr lang="en-US" dirty="0"/>
              <a:t>Choose a printing option.</a:t>
            </a:r>
          </a:p>
          <a:p>
            <a:r>
              <a:rPr lang="en-US" dirty="0"/>
              <a:t>You can print a PDF with all tickets sorted alphabetically.</a:t>
            </a:r>
          </a:p>
          <a:p>
            <a:r>
              <a:rPr lang="en-US" dirty="0"/>
              <a:t>You can also print a PDF with tickets sorted by room if you assigned students to room.</a:t>
            </a:r>
          </a:p>
          <a:p>
            <a:r>
              <a:rPr lang="en-US" dirty="0"/>
              <a:t>The PDF prints 4 tickets per page.</a:t>
            </a:r>
          </a:p>
          <a:p>
            <a:r>
              <a:rPr lang="en-US" dirty="0"/>
              <a:t>Select single-sided printing.</a:t>
            </a:r>
          </a:p>
          <a:p>
            <a:endParaRPr lang="en-US" dirty="0"/>
          </a:p>
        </p:txBody>
      </p:sp>
    </p:spTree>
    <p:extLst>
      <p:ext uri="{BB962C8B-B14F-4D97-AF65-F5344CB8AC3E}">
        <p14:creationId xmlns:p14="http://schemas.microsoft.com/office/powerpoint/2010/main" val="33537093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3961C5-048D-462E-8D26-0464E4086B99}"/>
              </a:ext>
            </a:extLst>
          </p:cNvPr>
          <p:cNvPicPr>
            <a:picLocks noChangeAspect="1"/>
          </p:cNvPicPr>
          <p:nvPr/>
        </p:nvPicPr>
        <p:blipFill>
          <a:blip r:embed="rId2"/>
          <a:stretch>
            <a:fillRect/>
          </a:stretch>
        </p:blipFill>
        <p:spPr>
          <a:xfrm>
            <a:off x="0" y="494951"/>
            <a:ext cx="8560789" cy="6363049"/>
          </a:xfrm>
          <a:prstGeom prst="rect">
            <a:avLst/>
          </a:prstGeom>
        </p:spPr>
      </p:pic>
      <p:cxnSp>
        <p:nvCxnSpPr>
          <p:cNvPr id="5" name="Straight Connector 4">
            <a:extLst>
              <a:ext uri="{FF2B5EF4-FFF2-40B4-BE49-F238E27FC236}">
                <a16:creationId xmlns:a16="http://schemas.microsoft.com/office/drawing/2014/main" id="{37EA0AEE-2CCF-417B-85A1-95719B7B3E7E}"/>
              </a:ext>
            </a:extLst>
          </p:cNvPr>
          <p:cNvCxnSpPr/>
          <p:nvPr/>
        </p:nvCxnSpPr>
        <p:spPr>
          <a:xfrm>
            <a:off x="3271706" y="5134062"/>
            <a:ext cx="276837"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6" name="Straight Connector 5">
            <a:extLst>
              <a:ext uri="{FF2B5EF4-FFF2-40B4-BE49-F238E27FC236}">
                <a16:creationId xmlns:a16="http://schemas.microsoft.com/office/drawing/2014/main" id="{BEEAE4D5-AA07-4702-A5F8-7C8C0B78B42D}"/>
              </a:ext>
            </a:extLst>
          </p:cNvPr>
          <p:cNvCxnSpPr/>
          <p:nvPr/>
        </p:nvCxnSpPr>
        <p:spPr>
          <a:xfrm>
            <a:off x="4489508" y="5134062"/>
            <a:ext cx="276837"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sp>
        <p:nvSpPr>
          <p:cNvPr id="7" name="TextBox 6">
            <a:extLst>
              <a:ext uri="{FF2B5EF4-FFF2-40B4-BE49-F238E27FC236}">
                <a16:creationId xmlns:a16="http://schemas.microsoft.com/office/drawing/2014/main" id="{953B1E2C-692B-429C-8A67-1E199CCE3B0D}"/>
              </a:ext>
            </a:extLst>
          </p:cNvPr>
          <p:cNvSpPr txBox="1"/>
          <p:nvPr/>
        </p:nvSpPr>
        <p:spPr>
          <a:xfrm>
            <a:off x="4307165" y="4764730"/>
            <a:ext cx="641522" cy="369332"/>
          </a:xfrm>
          <a:prstGeom prst="rect">
            <a:avLst/>
          </a:prstGeom>
          <a:noFill/>
        </p:spPr>
        <p:txBody>
          <a:bodyPr wrap="none" rtlCol="0">
            <a:spAutoFit/>
          </a:bodyPr>
          <a:lstStyle/>
          <a:p>
            <a:r>
              <a:rPr lang="en-US" dirty="0"/>
              <a:t>and</a:t>
            </a:r>
          </a:p>
        </p:txBody>
      </p:sp>
    </p:spTree>
    <p:extLst>
      <p:ext uri="{BB962C8B-B14F-4D97-AF65-F5344CB8AC3E}">
        <p14:creationId xmlns:p14="http://schemas.microsoft.com/office/powerpoint/2010/main" val="9786986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C7E3D9-3BB5-4604-921D-4FD9381B87B1}"/>
              </a:ext>
            </a:extLst>
          </p:cNvPr>
          <p:cNvPicPr>
            <a:picLocks noChangeAspect="1"/>
          </p:cNvPicPr>
          <p:nvPr/>
        </p:nvPicPr>
        <p:blipFill>
          <a:blip r:embed="rId2"/>
          <a:stretch>
            <a:fillRect/>
          </a:stretch>
        </p:blipFill>
        <p:spPr>
          <a:xfrm>
            <a:off x="251113" y="203812"/>
            <a:ext cx="8673859" cy="6450376"/>
          </a:xfrm>
          <a:prstGeom prst="rect">
            <a:avLst/>
          </a:prstGeom>
        </p:spPr>
      </p:pic>
    </p:spTree>
    <p:extLst>
      <p:ext uri="{BB962C8B-B14F-4D97-AF65-F5344CB8AC3E}">
        <p14:creationId xmlns:p14="http://schemas.microsoft.com/office/powerpoint/2010/main" val="2478116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0D281-AF63-4ED0-B347-23E9962FF878}"/>
              </a:ext>
            </a:extLst>
          </p:cNvPr>
          <p:cNvSpPr>
            <a:spLocks noGrp="1"/>
          </p:cNvSpPr>
          <p:nvPr>
            <p:ph type="title"/>
          </p:nvPr>
        </p:nvSpPr>
        <p:spPr>
          <a:xfrm>
            <a:off x="1066800" y="307035"/>
            <a:ext cx="10058400" cy="1371600"/>
          </a:xfrm>
        </p:spPr>
        <p:txBody>
          <a:bodyPr/>
          <a:lstStyle/>
          <a:p>
            <a:r>
              <a:rPr lang="en-US" dirty="0">
                <a:latin typeface="Poor Richard" panose="02080502050505020702" pitchFamily="18" charset="0"/>
              </a:rPr>
              <a:t>Changes for Fall 2025</a:t>
            </a:r>
          </a:p>
        </p:txBody>
      </p:sp>
      <p:sp>
        <p:nvSpPr>
          <p:cNvPr id="3" name="Content Placeholder 2">
            <a:extLst>
              <a:ext uri="{FF2B5EF4-FFF2-40B4-BE49-F238E27FC236}">
                <a16:creationId xmlns:a16="http://schemas.microsoft.com/office/drawing/2014/main" id="{AFD15DB6-8DB1-4591-92F8-DCB2B00F0EAB}"/>
              </a:ext>
            </a:extLst>
          </p:cNvPr>
          <p:cNvSpPr>
            <a:spLocks noGrp="1"/>
          </p:cNvSpPr>
          <p:nvPr>
            <p:ph idx="1"/>
          </p:nvPr>
        </p:nvSpPr>
        <p:spPr>
          <a:xfrm>
            <a:off x="1066800" y="1778466"/>
            <a:ext cx="10058400" cy="4256574"/>
          </a:xfrm>
        </p:spPr>
        <p:txBody>
          <a:bodyPr>
            <a:normAutofit/>
          </a:bodyPr>
          <a:lstStyle/>
          <a:p>
            <a:r>
              <a:rPr lang="en-US" b="1" dirty="0">
                <a:solidFill>
                  <a:srgbClr val="1E1E1E"/>
                </a:solidFill>
                <a:latin typeface="Century Gothic" panose="020B0502020202020204" pitchFamily="34" charset="0"/>
              </a:rPr>
              <a:t>Changes to the Bluebook™ Experience</a:t>
            </a:r>
          </a:p>
          <a:p>
            <a:r>
              <a:rPr lang="en-US" dirty="0">
                <a:solidFill>
                  <a:srgbClr val="1E1E1E"/>
                </a:solidFill>
                <a:latin typeface="Century Gothic" panose="020B0502020202020204" pitchFamily="34" charset="0"/>
              </a:rPr>
              <a:t>Time Paused on Exit</a:t>
            </a:r>
          </a:p>
          <a:p>
            <a:pPr lvl="1"/>
            <a:r>
              <a:rPr lang="en-US" dirty="0">
                <a:solidFill>
                  <a:srgbClr val="1E1E1E"/>
                </a:solidFill>
                <a:latin typeface="Century Gothic" panose="020B0502020202020204" pitchFamily="34" charset="0"/>
              </a:rPr>
              <a:t>The test timer will pause for a limited time if students exit the Bluebook app, giving them a chance to recover from technical issues.</a:t>
            </a:r>
          </a:p>
          <a:p>
            <a:r>
              <a:rPr lang="en-US" dirty="0">
                <a:solidFill>
                  <a:srgbClr val="1E1E1E"/>
                </a:solidFill>
                <a:latin typeface="Century Gothic" panose="020B0502020202020204" pitchFamily="34" charset="0"/>
              </a:rPr>
              <a:t>New Calculator Option</a:t>
            </a:r>
          </a:p>
          <a:p>
            <a:pPr lvl="1"/>
            <a:r>
              <a:rPr lang="en-US" dirty="0">
                <a:solidFill>
                  <a:srgbClr val="1E1E1E"/>
                </a:solidFill>
                <a:latin typeface="Century Gothic" panose="020B0502020202020204" pitchFamily="34" charset="0"/>
              </a:rPr>
              <a:t>All students taking SAT and PSAT-related assessments can now toggle between scientific and graphing options in the embedded Desmos calculator. Students can switch options at any point in the exam. Sign in to </a:t>
            </a:r>
            <a:r>
              <a:rPr lang="en-US" u="sng" dirty="0">
                <a:solidFill>
                  <a:srgbClr val="324DC7"/>
                </a:solidFill>
                <a:latin typeface="Century Gothic" panose="020B0502020202020204" pitchFamily="34" charset="0"/>
                <a:hlinkClick r:id="rId2">
                  <a:extLst>
                    <a:ext uri="{A12FA001-AC4F-418D-AE19-62706E023703}">
                      <ahyp:hlinkClr xmlns:ahyp="http://schemas.microsoft.com/office/drawing/2018/hyperlinkcolor" val="tx"/>
                    </a:ext>
                  </a:extLst>
                </a:hlinkClick>
              </a:rPr>
              <a:t>Bluebook</a:t>
            </a:r>
            <a:r>
              <a:rPr lang="en-US" dirty="0">
                <a:solidFill>
                  <a:srgbClr val="1E1E1E"/>
                </a:solidFill>
                <a:latin typeface="Century Gothic" panose="020B0502020202020204" pitchFamily="34" charset="0"/>
              </a:rPr>
              <a:t> today to practice with both options.</a:t>
            </a:r>
          </a:p>
          <a:p>
            <a:pPr lvl="1"/>
            <a:r>
              <a:rPr lang="en-US" dirty="0">
                <a:solidFill>
                  <a:srgbClr val="1E1E1E"/>
                </a:solidFill>
                <a:latin typeface="Century Gothic" panose="020B0502020202020204" pitchFamily="34" charset="0"/>
              </a:rPr>
              <a:t>You may bring your own approved, hand-held calculator for testing. If you choose to bring your own, make sure to review our prohibited calculator list </a:t>
            </a:r>
            <a:r>
              <a:rPr lang="en-US" u="sng" dirty="0">
                <a:solidFill>
                  <a:srgbClr val="324DC7"/>
                </a:solidFill>
                <a:latin typeface="Century Gothic" panose="020B0502020202020204" pitchFamily="34" charset="0"/>
                <a:hlinkClick r:id="rId3">
                  <a:extLst>
                    <a:ext uri="{A12FA001-AC4F-418D-AE19-62706E023703}">
                      <ahyp:hlinkClr xmlns:ahyp="http://schemas.microsoft.com/office/drawing/2018/hyperlinkcolor" val="tx"/>
                    </a:ext>
                  </a:extLst>
                </a:hlinkClick>
              </a:rPr>
              <a:t>as we've recently updated our calculator policy</a:t>
            </a:r>
            <a:r>
              <a:rPr lang="en-US" dirty="0">
                <a:solidFill>
                  <a:srgbClr val="1E1E1E"/>
                </a:solidFill>
                <a:latin typeface="Century Gothic" panose="020B0502020202020204" pitchFamily="34" charset="0"/>
              </a:rPr>
              <a:t>.</a:t>
            </a:r>
          </a:p>
        </p:txBody>
      </p:sp>
    </p:spTree>
    <p:extLst>
      <p:ext uri="{BB962C8B-B14F-4D97-AF65-F5344CB8AC3E}">
        <p14:creationId xmlns:p14="http://schemas.microsoft.com/office/powerpoint/2010/main" val="391287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0AA65-EFBD-4589-996D-36F95D346023}"/>
              </a:ext>
            </a:extLst>
          </p:cNvPr>
          <p:cNvSpPr>
            <a:spLocks noGrp="1"/>
          </p:cNvSpPr>
          <p:nvPr>
            <p:ph type="title"/>
          </p:nvPr>
        </p:nvSpPr>
        <p:spPr/>
        <p:txBody>
          <a:bodyPr/>
          <a:lstStyle/>
          <a:p>
            <a:r>
              <a:rPr lang="en-US" dirty="0">
                <a:latin typeface="Poor Richard" panose="02080502050505020702" pitchFamily="18" charset="0"/>
              </a:rPr>
              <a:t>Test Day Procedures</a:t>
            </a:r>
          </a:p>
        </p:txBody>
      </p:sp>
      <p:sp>
        <p:nvSpPr>
          <p:cNvPr id="3" name="Content Placeholder 2">
            <a:extLst>
              <a:ext uri="{FF2B5EF4-FFF2-40B4-BE49-F238E27FC236}">
                <a16:creationId xmlns:a16="http://schemas.microsoft.com/office/drawing/2014/main" id="{F6696702-DC4F-4411-A0FF-C54A12171059}"/>
              </a:ext>
            </a:extLst>
          </p:cNvPr>
          <p:cNvSpPr>
            <a:spLocks noGrp="1"/>
          </p:cNvSpPr>
          <p:nvPr>
            <p:ph idx="1"/>
          </p:nvPr>
        </p:nvSpPr>
        <p:spPr/>
        <p:txBody>
          <a:bodyPr/>
          <a:lstStyle/>
          <a:p>
            <a:r>
              <a:rPr lang="en-US" dirty="0"/>
              <a:t>Grant full access to staff in Test Day Toolkit – day before</a:t>
            </a:r>
          </a:p>
          <a:p>
            <a:r>
              <a:rPr lang="en-US" dirty="0"/>
              <a:t>Meeting with testing staff to cover</a:t>
            </a:r>
          </a:p>
          <a:p>
            <a:pPr lvl="1"/>
            <a:r>
              <a:rPr lang="en-US" dirty="0"/>
              <a:t>Review schedule and breaks</a:t>
            </a:r>
          </a:p>
          <a:p>
            <a:pPr lvl="1"/>
            <a:r>
              <a:rPr lang="en-US" dirty="0"/>
              <a:t>Review staff assignments</a:t>
            </a:r>
          </a:p>
          <a:p>
            <a:pPr lvl="1"/>
            <a:r>
              <a:rPr lang="en-US" dirty="0"/>
              <a:t>Emphasize test security</a:t>
            </a:r>
          </a:p>
          <a:p>
            <a:pPr lvl="1"/>
            <a:r>
              <a:rPr lang="en-US" dirty="0"/>
              <a:t>Describe signaling plan (for technical issues)</a:t>
            </a:r>
          </a:p>
          <a:p>
            <a:pPr lvl="1"/>
            <a:r>
              <a:rPr lang="en-US" dirty="0"/>
              <a:t>Distribute supplies to Proctors</a:t>
            </a:r>
          </a:p>
          <a:p>
            <a:pPr lvl="1"/>
            <a:r>
              <a:rPr lang="en-US" dirty="0"/>
              <a:t>Late room, if applicable</a:t>
            </a:r>
          </a:p>
        </p:txBody>
      </p:sp>
    </p:spTree>
    <p:extLst>
      <p:ext uri="{BB962C8B-B14F-4D97-AF65-F5344CB8AC3E}">
        <p14:creationId xmlns:p14="http://schemas.microsoft.com/office/powerpoint/2010/main" val="41471940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7D4CC-FF2D-47FE-9B18-1A1280DC6209}"/>
              </a:ext>
            </a:extLst>
          </p:cNvPr>
          <p:cNvSpPr>
            <a:spLocks noGrp="1"/>
          </p:cNvSpPr>
          <p:nvPr>
            <p:ph type="title"/>
          </p:nvPr>
        </p:nvSpPr>
        <p:spPr/>
        <p:txBody>
          <a:bodyPr/>
          <a:lstStyle/>
          <a:p>
            <a:r>
              <a:rPr lang="en-US" dirty="0">
                <a:latin typeface="Poor Richard" panose="02080502050505020702" pitchFamily="18" charset="0"/>
              </a:rPr>
              <a:t>Test Day Procedures</a:t>
            </a:r>
          </a:p>
        </p:txBody>
      </p:sp>
      <p:sp>
        <p:nvSpPr>
          <p:cNvPr id="3" name="Content Placeholder 2">
            <a:extLst>
              <a:ext uri="{FF2B5EF4-FFF2-40B4-BE49-F238E27FC236}">
                <a16:creationId xmlns:a16="http://schemas.microsoft.com/office/drawing/2014/main" id="{7F6DD349-63DC-4193-85C1-522981D11A6D}"/>
              </a:ext>
            </a:extLst>
          </p:cNvPr>
          <p:cNvSpPr>
            <a:spLocks noGrp="1"/>
          </p:cNvSpPr>
          <p:nvPr>
            <p:ph idx="1"/>
          </p:nvPr>
        </p:nvSpPr>
        <p:spPr/>
        <p:txBody>
          <a:bodyPr>
            <a:normAutofit fontScale="92500"/>
          </a:bodyPr>
          <a:lstStyle/>
          <a:p>
            <a:r>
              <a:rPr lang="en-US" dirty="0"/>
              <a:t>Proctors complete room checklist in TDTK – write the generated room code on the board</a:t>
            </a:r>
          </a:p>
          <a:p>
            <a:r>
              <a:rPr lang="en-US" dirty="0"/>
              <a:t>Students will sign into Bluebook with the yellow icon “Use a sign in ticket from your school” – they should not use their College Board account log in, even if they have one</a:t>
            </a:r>
          </a:p>
          <a:p>
            <a:pPr lvl="1"/>
            <a:r>
              <a:rPr lang="en-US" dirty="0"/>
              <a:t>Student will click on the “Check in Now” button listed under the PSAT/NMSQT Fall 2025 test on their dashboard</a:t>
            </a:r>
          </a:p>
          <a:p>
            <a:pPr lvl="1"/>
            <a:r>
              <a:rPr lang="en-US" dirty="0"/>
              <a:t>Students will confirm their personal information and any test accommodations</a:t>
            </a:r>
          </a:p>
          <a:p>
            <a:pPr lvl="1"/>
            <a:r>
              <a:rPr lang="en-US" dirty="0"/>
              <a:t>Students enter the posted room code </a:t>
            </a:r>
          </a:p>
          <a:p>
            <a:r>
              <a:rPr lang="en-US" dirty="0"/>
              <a:t>Proctor will take attendance in TDTK – checking ID if needed</a:t>
            </a:r>
          </a:p>
          <a:p>
            <a:r>
              <a:rPr lang="en-US" dirty="0"/>
              <a:t>Students cannot continue until they have been marked “Present” by the proctor</a:t>
            </a:r>
          </a:p>
          <a:p>
            <a:r>
              <a:rPr lang="en-US" dirty="0"/>
              <a:t>Students will have to type the Digital Test Security pledge</a:t>
            </a:r>
          </a:p>
          <a:p>
            <a:r>
              <a:rPr lang="en-US" dirty="0"/>
              <a:t>Once all students are in the “Ready to Test” column, Proctor will read the script and issue the start code</a:t>
            </a:r>
          </a:p>
        </p:txBody>
      </p:sp>
    </p:spTree>
    <p:extLst>
      <p:ext uri="{BB962C8B-B14F-4D97-AF65-F5344CB8AC3E}">
        <p14:creationId xmlns:p14="http://schemas.microsoft.com/office/powerpoint/2010/main" val="7316301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3BD1C-4BE9-4E79-9837-9AA5AF59609F}"/>
              </a:ext>
            </a:extLst>
          </p:cNvPr>
          <p:cNvSpPr>
            <a:spLocks noGrp="1"/>
          </p:cNvSpPr>
          <p:nvPr>
            <p:ph type="title"/>
          </p:nvPr>
        </p:nvSpPr>
        <p:spPr/>
        <p:txBody>
          <a:bodyPr/>
          <a:lstStyle/>
          <a:p>
            <a:r>
              <a:rPr lang="en-US" dirty="0">
                <a:latin typeface="Poor Richard" panose="02080502050505020702" pitchFamily="18" charset="0"/>
              </a:rPr>
              <a:t>Test Day Procedures</a:t>
            </a:r>
          </a:p>
        </p:txBody>
      </p:sp>
      <p:sp>
        <p:nvSpPr>
          <p:cNvPr id="3" name="Content Placeholder 2">
            <a:extLst>
              <a:ext uri="{FF2B5EF4-FFF2-40B4-BE49-F238E27FC236}">
                <a16:creationId xmlns:a16="http://schemas.microsoft.com/office/drawing/2014/main" id="{2464EA2E-3D61-45EF-A00C-98FA43D00829}"/>
              </a:ext>
            </a:extLst>
          </p:cNvPr>
          <p:cNvSpPr>
            <a:spLocks noGrp="1"/>
          </p:cNvSpPr>
          <p:nvPr>
            <p:ph idx="1"/>
          </p:nvPr>
        </p:nvSpPr>
        <p:spPr/>
        <p:txBody>
          <a:bodyPr/>
          <a:lstStyle/>
          <a:p>
            <a:r>
              <a:rPr lang="en-US" dirty="0"/>
              <a:t>10 minute break between section</a:t>
            </a:r>
          </a:p>
          <a:p>
            <a:pPr lvl="1"/>
            <a:r>
              <a:rPr lang="en-US" dirty="0"/>
              <a:t>Bluebook keeps each student’s testing time, so breaks will happen at different times</a:t>
            </a:r>
          </a:p>
          <a:p>
            <a:pPr lvl="1"/>
            <a:r>
              <a:rPr lang="en-US" dirty="0"/>
              <a:t>Students MAY NOT use their testing device for any activities during the break</a:t>
            </a:r>
          </a:p>
          <a:p>
            <a:pPr lvl="1"/>
            <a:r>
              <a:rPr lang="en-US" dirty="0"/>
              <a:t>Students leave their testing device on and must not close laptop or Chromebook covers</a:t>
            </a:r>
          </a:p>
          <a:p>
            <a:r>
              <a:rPr lang="en-US" dirty="0"/>
              <a:t>Unscheduled breaks are allowed</a:t>
            </a:r>
          </a:p>
          <a:p>
            <a:pPr lvl="1"/>
            <a:r>
              <a:rPr lang="en-US" dirty="0"/>
              <a:t>Testing time does not stop for unscheduled breaks, students will not get extra time</a:t>
            </a:r>
          </a:p>
          <a:p>
            <a:pPr lvl="1"/>
            <a:r>
              <a:rPr lang="en-US" dirty="0"/>
              <a:t>Students will select an unscheduled break in Bluebook by clicking “More” at the top right corner and then “Unscheduled Break”</a:t>
            </a:r>
          </a:p>
          <a:p>
            <a:pPr lvl="1"/>
            <a:endParaRPr lang="en-US" dirty="0"/>
          </a:p>
          <a:p>
            <a:r>
              <a:rPr lang="en-US" dirty="0"/>
              <a:t>Report any irregularities in Test Day Toolkit</a:t>
            </a:r>
          </a:p>
          <a:p>
            <a:pPr lvl="1"/>
            <a:r>
              <a:rPr lang="en-US" dirty="0"/>
              <a:t>If a student is removed from a room, they must be removed from the test room in TDTK</a:t>
            </a:r>
          </a:p>
          <a:p>
            <a:endParaRPr lang="en-US" dirty="0"/>
          </a:p>
        </p:txBody>
      </p:sp>
    </p:spTree>
    <p:extLst>
      <p:ext uri="{BB962C8B-B14F-4D97-AF65-F5344CB8AC3E}">
        <p14:creationId xmlns:p14="http://schemas.microsoft.com/office/powerpoint/2010/main" val="40773695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2F072D-C9D7-4E54-9450-73536A0F79FA}"/>
              </a:ext>
            </a:extLst>
          </p:cNvPr>
          <p:cNvPicPr>
            <a:picLocks noChangeAspect="1"/>
          </p:cNvPicPr>
          <p:nvPr/>
        </p:nvPicPr>
        <p:blipFill>
          <a:blip r:embed="rId2"/>
          <a:stretch>
            <a:fillRect/>
          </a:stretch>
        </p:blipFill>
        <p:spPr>
          <a:xfrm>
            <a:off x="89483" y="0"/>
            <a:ext cx="9004183" cy="6753138"/>
          </a:xfrm>
          <a:prstGeom prst="rect">
            <a:avLst/>
          </a:prstGeom>
        </p:spPr>
      </p:pic>
    </p:spTree>
    <p:extLst>
      <p:ext uri="{BB962C8B-B14F-4D97-AF65-F5344CB8AC3E}">
        <p14:creationId xmlns:p14="http://schemas.microsoft.com/office/powerpoint/2010/main" val="38623272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85D2F-073D-44AE-98EE-45C79CC9997B}"/>
              </a:ext>
            </a:extLst>
          </p:cNvPr>
          <p:cNvSpPr>
            <a:spLocks noGrp="1"/>
          </p:cNvSpPr>
          <p:nvPr>
            <p:ph type="title"/>
          </p:nvPr>
        </p:nvSpPr>
        <p:spPr>
          <a:xfrm>
            <a:off x="1066800" y="0"/>
            <a:ext cx="10058400" cy="1371600"/>
          </a:xfrm>
        </p:spPr>
        <p:txBody>
          <a:bodyPr/>
          <a:lstStyle/>
          <a:p>
            <a:r>
              <a:rPr lang="en-US" dirty="0">
                <a:latin typeface="Poor Richard" panose="02080502050505020702" pitchFamily="18" charset="0"/>
              </a:rPr>
              <a:t>Student Dashboard</a:t>
            </a:r>
          </a:p>
        </p:txBody>
      </p:sp>
      <p:pic>
        <p:nvPicPr>
          <p:cNvPr id="5" name="Content Placeholder 4">
            <a:extLst>
              <a:ext uri="{FF2B5EF4-FFF2-40B4-BE49-F238E27FC236}">
                <a16:creationId xmlns:a16="http://schemas.microsoft.com/office/drawing/2014/main" id="{B36F56D9-1D97-449C-A012-852A3C759A96}"/>
              </a:ext>
            </a:extLst>
          </p:cNvPr>
          <p:cNvPicPr>
            <a:picLocks noGrp="1" noChangeAspect="1"/>
          </p:cNvPicPr>
          <p:nvPr>
            <p:ph idx="1"/>
          </p:nvPr>
        </p:nvPicPr>
        <p:blipFill>
          <a:blip r:embed="rId2"/>
          <a:stretch>
            <a:fillRect/>
          </a:stretch>
        </p:blipFill>
        <p:spPr>
          <a:xfrm>
            <a:off x="2269161" y="1208016"/>
            <a:ext cx="7227838" cy="5404658"/>
          </a:xfrm>
        </p:spPr>
      </p:pic>
    </p:spTree>
    <p:extLst>
      <p:ext uri="{BB962C8B-B14F-4D97-AF65-F5344CB8AC3E}">
        <p14:creationId xmlns:p14="http://schemas.microsoft.com/office/powerpoint/2010/main" val="23547838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A276C-86B4-436B-AE1C-D7C122867302}"/>
              </a:ext>
            </a:extLst>
          </p:cNvPr>
          <p:cNvSpPr>
            <a:spLocks noGrp="1"/>
          </p:cNvSpPr>
          <p:nvPr>
            <p:ph type="title"/>
          </p:nvPr>
        </p:nvSpPr>
        <p:spPr/>
        <p:txBody>
          <a:bodyPr/>
          <a:lstStyle/>
          <a:p>
            <a:r>
              <a:rPr lang="en-US" dirty="0">
                <a:latin typeface="Poor Richard" panose="02080502050505020702" pitchFamily="18" charset="0"/>
              </a:rPr>
              <a:t>Student Bluebook Dashboard</a:t>
            </a:r>
          </a:p>
        </p:txBody>
      </p:sp>
      <p:sp>
        <p:nvSpPr>
          <p:cNvPr id="3" name="Content Placeholder 2">
            <a:extLst>
              <a:ext uri="{FF2B5EF4-FFF2-40B4-BE49-F238E27FC236}">
                <a16:creationId xmlns:a16="http://schemas.microsoft.com/office/drawing/2014/main" id="{642D6DA8-7CF2-4B70-9A3B-29E1540097FF}"/>
              </a:ext>
            </a:extLst>
          </p:cNvPr>
          <p:cNvSpPr>
            <a:spLocks noGrp="1"/>
          </p:cNvSpPr>
          <p:nvPr>
            <p:ph idx="1"/>
          </p:nvPr>
        </p:nvSpPr>
        <p:spPr/>
        <p:txBody>
          <a:bodyPr/>
          <a:lstStyle/>
          <a:p>
            <a:r>
              <a:rPr lang="en-US" dirty="0"/>
              <a:t>Students are able to look at a test preview or take a full length practice test from within Bluebook.</a:t>
            </a:r>
          </a:p>
          <a:p>
            <a:r>
              <a:rPr lang="en-US" dirty="0"/>
              <a:t>They can also access BigFuture, College Board’s college and career planning tool.</a:t>
            </a:r>
          </a:p>
          <a:p>
            <a:endParaRPr lang="en-US" dirty="0"/>
          </a:p>
        </p:txBody>
      </p:sp>
    </p:spTree>
    <p:extLst>
      <p:ext uri="{BB962C8B-B14F-4D97-AF65-F5344CB8AC3E}">
        <p14:creationId xmlns:p14="http://schemas.microsoft.com/office/powerpoint/2010/main" val="19734730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0FB2C-35AB-4AE9-B35B-DE9CB3C24E92}"/>
              </a:ext>
            </a:extLst>
          </p:cNvPr>
          <p:cNvSpPr>
            <a:spLocks noGrp="1"/>
          </p:cNvSpPr>
          <p:nvPr>
            <p:ph type="title"/>
          </p:nvPr>
        </p:nvSpPr>
        <p:spPr/>
        <p:txBody>
          <a:bodyPr/>
          <a:lstStyle/>
          <a:p>
            <a:r>
              <a:rPr lang="en-US" dirty="0">
                <a:latin typeface="Poor Richard" panose="02080502050505020702" pitchFamily="18" charset="0"/>
              </a:rPr>
              <a:t>Submitting Answers</a:t>
            </a:r>
          </a:p>
        </p:txBody>
      </p:sp>
      <p:sp>
        <p:nvSpPr>
          <p:cNvPr id="3" name="Content Placeholder 2">
            <a:extLst>
              <a:ext uri="{FF2B5EF4-FFF2-40B4-BE49-F238E27FC236}">
                <a16:creationId xmlns:a16="http://schemas.microsoft.com/office/drawing/2014/main" id="{BA1506DF-09FA-4FBD-8040-C85EA3FC2A8D}"/>
              </a:ext>
            </a:extLst>
          </p:cNvPr>
          <p:cNvSpPr>
            <a:spLocks noGrp="1"/>
          </p:cNvSpPr>
          <p:nvPr>
            <p:ph idx="1"/>
          </p:nvPr>
        </p:nvSpPr>
        <p:spPr/>
        <p:txBody>
          <a:bodyPr>
            <a:normAutofit fontScale="92500" lnSpcReduction="10000"/>
          </a:bodyPr>
          <a:lstStyle/>
          <a:p>
            <a:r>
              <a:rPr lang="en-US" dirty="0"/>
              <a:t>If students don’t have an internet connection when they run out of testing time, their answers can’t be submitted automatically.</a:t>
            </a:r>
          </a:p>
          <a:p>
            <a:r>
              <a:rPr lang="en-US" dirty="0"/>
              <a:t>Proctors and technology monitors can solve most submission issues using the troubleshooting tips in their guides.</a:t>
            </a:r>
          </a:p>
          <a:p>
            <a:r>
              <a:rPr lang="en-US" dirty="0"/>
              <a:t>Students need to submit their answers using the same device they tested on.</a:t>
            </a:r>
          </a:p>
          <a:p>
            <a:r>
              <a:rPr lang="en-US" dirty="0"/>
              <a:t>Students who test on a shared device should keep that device until they successfully submit their answers.</a:t>
            </a:r>
          </a:p>
          <a:p>
            <a:r>
              <a:rPr lang="en-US" dirty="0"/>
              <a:t>For PSAT-related assessments, answers must be submitted within 24 hours.</a:t>
            </a:r>
          </a:p>
          <a:p>
            <a:endParaRPr lang="en-US" dirty="0"/>
          </a:p>
          <a:p>
            <a:r>
              <a:rPr lang="en-US" dirty="0"/>
              <a:t>Students will  need to sign in to Bluebook again when they have an internet connection and click </a:t>
            </a:r>
            <a:r>
              <a:rPr lang="en-US" b="1" dirty="0"/>
              <a:t>Submit Answers</a:t>
            </a:r>
            <a:r>
              <a:rPr lang="en-US" dirty="0"/>
              <a:t> on their Bluebook homepage.</a:t>
            </a:r>
          </a:p>
          <a:p>
            <a:r>
              <a:rPr lang="en-US" dirty="0"/>
              <a:t>For PSAT-related assessments, students sign in with the credentials on their sign-in ticket.</a:t>
            </a:r>
          </a:p>
          <a:p>
            <a:endParaRPr lang="en-US" dirty="0"/>
          </a:p>
        </p:txBody>
      </p:sp>
    </p:spTree>
    <p:extLst>
      <p:ext uri="{BB962C8B-B14F-4D97-AF65-F5344CB8AC3E}">
        <p14:creationId xmlns:p14="http://schemas.microsoft.com/office/powerpoint/2010/main" val="2541813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96C99-7B14-4C19-8DEB-08459095ECEB}"/>
              </a:ext>
            </a:extLst>
          </p:cNvPr>
          <p:cNvSpPr>
            <a:spLocks noGrp="1"/>
          </p:cNvSpPr>
          <p:nvPr>
            <p:ph type="title"/>
          </p:nvPr>
        </p:nvSpPr>
        <p:spPr/>
        <p:txBody>
          <a:bodyPr/>
          <a:lstStyle/>
          <a:p>
            <a:r>
              <a:rPr lang="en-US" dirty="0">
                <a:latin typeface="Poor Richard" panose="02080502050505020702" pitchFamily="18" charset="0"/>
              </a:rPr>
              <a:t>Complete vs. Incomplete</a:t>
            </a:r>
          </a:p>
        </p:txBody>
      </p:sp>
      <p:pic>
        <p:nvPicPr>
          <p:cNvPr id="7" name="Content Placeholder 6">
            <a:extLst>
              <a:ext uri="{FF2B5EF4-FFF2-40B4-BE49-F238E27FC236}">
                <a16:creationId xmlns:a16="http://schemas.microsoft.com/office/drawing/2014/main" id="{B1CD69E0-1C14-44F3-92FB-813910FAE163}"/>
              </a:ext>
            </a:extLst>
          </p:cNvPr>
          <p:cNvPicPr>
            <a:picLocks noGrp="1" noChangeAspect="1"/>
          </p:cNvPicPr>
          <p:nvPr>
            <p:ph sz="half" idx="1"/>
          </p:nvPr>
        </p:nvPicPr>
        <p:blipFill>
          <a:blip r:embed="rId2"/>
          <a:stretch>
            <a:fillRect/>
          </a:stretch>
        </p:blipFill>
        <p:spPr>
          <a:xfrm>
            <a:off x="657922" y="1898443"/>
            <a:ext cx="5163441" cy="3852970"/>
          </a:xfrm>
        </p:spPr>
      </p:pic>
      <p:pic>
        <p:nvPicPr>
          <p:cNvPr id="9" name="Content Placeholder 8">
            <a:extLst>
              <a:ext uri="{FF2B5EF4-FFF2-40B4-BE49-F238E27FC236}">
                <a16:creationId xmlns:a16="http://schemas.microsoft.com/office/drawing/2014/main" id="{A7747AFD-5B7A-43BD-AEC7-1115AA724C39}"/>
              </a:ext>
            </a:extLst>
          </p:cNvPr>
          <p:cNvPicPr>
            <a:picLocks noGrp="1" noChangeAspect="1"/>
          </p:cNvPicPr>
          <p:nvPr>
            <p:ph sz="half" idx="2"/>
          </p:nvPr>
        </p:nvPicPr>
        <p:blipFill>
          <a:blip r:embed="rId3"/>
          <a:stretch>
            <a:fillRect/>
          </a:stretch>
        </p:blipFill>
        <p:spPr>
          <a:xfrm>
            <a:off x="6370637" y="1913885"/>
            <a:ext cx="5118881" cy="3852970"/>
          </a:xfrm>
        </p:spPr>
      </p:pic>
    </p:spTree>
    <p:extLst>
      <p:ext uri="{BB962C8B-B14F-4D97-AF65-F5344CB8AC3E}">
        <p14:creationId xmlns:p14="http://schemas.microsoft.com/office/powerpoint/2010/main" val="3272273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70CEA1-306B-418D-8F88-346BC3DAEBFC}"/>
              </a:ext>
            </a:extLst>
          </p:cNvPr>
          <p:cNvPicPr>
            <a:picLocks noChangeAspect="1"/>
          </p:cNvPicPr>
          <p:nvPr/>
        </p:nvPicPr>
        <p:blipFill>
          <a:blip r:embed="rId2"/>
          <a:stretch>
            <a:fillRect/>
          </a:stretch>
        </p:blipFill>
        <p:spPr>
          <a:xfrm>
            <a:off x="2097248" y="258841"/>
            <a:ext cx="8237989" cy="6160479"/>
          </a:xfrm>
          <a:prstGeom prst="rect">
            <a:avLst/>
          </a:prstGeom>
        </p:spPr>
      </p:pic>
    </p:spTree>
    <p:extLst>
      <p:ext uri="{BB962C8B-B14F-4D97-AF65-F5344CB8AC3E}">
        <p14:creationId xmlns:p14="http://schemas.microsoft.com/office/powerpoint/2010/main" val="14013115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EF2E1-AF29-457C-9112-61507396F632}"/>
              </a:ext>
            </a:extLst>
          </p:cNvPr>
          <p:cNvSpPr>
            <a:spLocks noGrp="1"/>
          </p:cNvSpPr>
          <p:nvPr>
            <p:ph type="title"/>
          </p:nvPr>
        </p:nvSpPr>
        <p:spPr/>
        <p:txBody>
          <a:bodyPr/>
          <a:lstStyle/>
          <a:p>
            <a:r>
              <a:rPr lang="en-US" dirty="0">
                <a:latin typeface="Poor Richard" panose="02080502050505020702" pitchFamily="18" charset="0"/>
              </a:rPr>
              <a:t>Resources</a:t>
            </a:r>
          </a:p>
        </p:txBody>
      </p:sp>
      <p:sp>
        <p:nvSpPr>
          <p:cNvPr id="3" name="Content Placeholder 2">
            <a:extLst>
              <a:ext uri="{FF2B5EF4-FFF2-40B4-BE49-F238E27FC236}">
                <a16:creationId xmlns:a16="http://schemas.microsoft.com/office/drawing/2014/main" id="{25D8CE6A-7D60-4F82-A170-6FC769F7CBDE}"/>
              </a:ext>
            </a:extLst>
          </p:cNvPr>
          <p:cNvSpPr>
            <a:spLocks noGrp="1"/>
          </p:cNvSpPr>
          <p:nvPr>
            <p:ph idx="1"/>
          </p:nvPr>
        </p:nvSpPr>
        <p:spPr/>
        <p:txBody>
          <a:bodyPr/>
          <a:lstStyle/>
          <a:p>
            <a:r>
              <a:rPr lang="en-US" dirty="0"/>
              <a:t>Test Coordinator Manual: Test </a:t>
            </a:r>
            <a:r>
              <a:rPr lang="en-US" dirty="0" err="1">
                <a:hlinkClick r:id="rId2"/>
              </a:rPr>
              <a:t>Test</a:t>
            </a:r>
            <a:r>
              <a:rPr lang="en-US" dirty="0">
                <a:hlinkClick r:id="rId2"/>
              </a:rPr>
              <a:t> Coordinator</a:t>
            </a:r>
            <a:endParaRPr lang="en-US" dirty="0"/>
          </a:p>
          <a:p>
            <a:r>
              <a:rPr lang="en-US" dirty="0"/>
              <a:t>SSD Coordinator: </a:t>
            </a:r>
            <a:r>
              <a:rPr lang="en-US" dirty="0">
                <a:hlinkClick r:id="rId3"/>
              </a:rPr>
              <a:t>SSD </a:t>
            </a:r>
            <a:endParaRPr lang="en-US" dirty="0"/>
          </a:p>
          <a:p>
            <a:r>
              <a:rPr lang="en-US" dirty="0"/>
              <a:t>Proctor (test administrator): </a:t>
            </a:r>
            <a:r>
              <a:rPr lang="en-US" dirty="0">
                <a:hlinkClick r:id="rId4"/>
              </a:rPr>
              <a:t>Proctor</a:t>
            </a:r>
            <a:endParaRPr lang="en-US" dirty="0"/>
          </a:p>
          <a:p>
            <a:r>
              <a:rPr lang="en-US" dirty="0"/>
              <a:t>Hall and Room Monitor: </a:t>
            </a:r>
            <a:r>
              <a:rPr lang="en-US" dirty="0">
                <a:hlinkClick r:id="rId5"/>
              </a:rPr>
              <a:t>Hall/Room Monitor</a:t>
            </a:r>
            <a:endParaRPr lang="en-US" dirty="0"/>
          </a:p>
          <a:p>
            <a:r>
              <a:rPr lang="en-US" dirty="0"/>
              <a:t>Technology Monitor: </a:t>
            </a:r>
            <a:r>
              <a:rPr lang="en-US" dirty="0">
                <a:hlinkClick r:id="rId6"/>
              </a:rPr>
              <a:t>Tech Troubleshooting</a:t>
            </a:r>
            <a:endParaRPr lang="en-US" dirty="0"/>
          </a:p>
        </p:txBody>
      </p:sp>
    </p:spTree>
    <p:extLst>
      <p:ext uri="{BB962C8B-B14F-4D97-AF65-F5344CB8AC3E}">
        <p14:creationId xmlns:p14="http://schemas.microsoft.com/office/powerpoint/2010/main" val="1026122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2D3F1-AC11-4E9B-ADF7-5A04B6EFE000}"/>
              </a:ext>
            </a:extLst>
          </p:cNvPr>
          <p:cNvSpPr>
            <a:spLocks noGrp="1"/>
          </p:cNvSpPr>
          <p:nvPr>
            <p:ph type="title"/>
          </p:nvPr>
        </p:nvSpPr>
        <p:spPr>
          <a:xfrm>
            <a:off x="1066800" y="281868"/>
            <a:ext cx="10058400" cy="1085538"/>
          </a:xfrm>
        </p:spPr>
        <p:txBody>
          <a:bodyPr/>
          <a:lstStyle/>
          <a:p>
            <a:r>
              <a:rPr lang="en-US" dirty="0">
                <a:latin typeface="Poor Richard" panose="02080502050505020702" pitchFamily="18" charset="0"/>
              </a:rPr>
              <a:t>Changes, Pt 2</a:t>
            </a:r>
          </a:p>
        </p:txBody>
      </p:sp>
      <p:sp>
        <p:nvSpPr>
          <p:cNvPr id="3" name="Content Placeholder 2">
            <a:extLst>
              <a:ext uri="{FF2B5EF4-FFF2-40B4-BE49-F238E27FC236}">
                <a16:creationId xmlns:a16="http://schemas.microsoft.com/office/drawing/2014/main" id="{D2114D99-8656-474E-B813-5C0E00F373F5}"/>
              </a:ext>
            </a:extLst>
          </p:cNvPr>
          <p:cNvSpPr>
            <a:spLocks noGrp="1"/>
          </p:cNvSpPr>
          <p:nvPr>
            <p:ph idx="1"/>
          </p:nvPr>
        </p:nvSpPr>
        <p:spPr>
          <a:xfrm>
            <a:off x="1066800" y="1468073"/>
            <a:ext cx="10058400" cy="4882393"/>
          </a:xfrm>
        </p:spPr>
        <p:txBody>
          <a:bodyPr>
            <a:normAutofit lnSpcReduction="10000"/>
          </a:bodyPr>
          <a:lstStyle/>
          <a:p>
            <a:r>
              <a:rPr lang="en-US" b="1" dirty="0">
                <a:solidFill>
                  <a:srgbClr val="1E1E1E"/>
                </a:solidFill>
                <a:latin typeface="Century Gothic" panose="020B0502020202020204" pitchFamily="34" charset="0"/>
              </a:rPr>
              <a:t>Changes to Accommodations</a:t>
            </a:r>
          </a:p>
          <a:p>
            <a:r>
              <a:rPr lang="en-US" dirty="0">
                <a:solidFill>
                  <a:srgbClr val="1E1E1E"/>
                </a:solidFill>
                <a:latin typeface="Century Gothic" panose="020B0502020202020204" pitchFamily="34" charset="0"/>
              </a:rPr>
              <a:t>Reminder from Spring 2025</a:t>
            </a:r>
          </a:p>
          <a:p>
            <a:pPr lvl="1"/>
            <a:r>
              <a:rPr lang="en-US" dirty="0">
                <a:solidFill>
                  <a:srgbClr val="1E1E1E"/>
                </a:solidFill>
                <a:latin typeface="Century Gothic" panose="020B0502020202020204" pitchFamily="34" charset="0"/>
              </a:rPr>
              <a:t>Once standard time elapses, students with extended time accommodations now have the option to click </a:t>
            </a:r>
            <a:r>
              <a:rPr lang="en-US" b="1" dirty="0">
                <a:solidFill>
                  <a:srgbClr val="1E1E1E"/>
                </a:solidFill>
                <a:latin typeface="Century Gothic" panose="020B0502020202020204" pitchFamily="34" charset="0"/>
              </a:rPr>
              <a:t>Next</a:t>
            </a:r>
            <a:r>
              <a:rPr lang="en-US" dirty="0">
                <a:solidFill>
                  <a:srgbClr val="1E1E1E"/>
                </a:solidFill>
                <a:latin typeface="Century Gothic" panose="020B0502020202020204" pitchFamily="34" charset="0"/>
              </a:rPr>
              <a:t> and continue or end their test. They'll see a confirmation screen that warns them they won't be able to return to the previous section once they leave it.</a:t>
            </a:r>
          </a:p>
          <a:p>
            <a:r>
              <a:rPr lang="en-US" dirty="0">
                <a:solidFill>
                  <a:srgbClr val="1E1E1E"/>
                </a:solidFill>
                <a:latin typeface="Century Gothic" panose="020B0502020202020204" pitchFamily="34" charset="0"/>
              </a:rPr>
              <a:t>Screen Reader Update</a:t>
            </a:r>
          </a:p>
          <a:p>
            <a:pPr lvl="1"/>
            <a:r>
              <a:rPr lang="en-US" dirty="0">
                <a:solidFill>
                  <a:srgbClr val="1E1E1E"/>
                </a:solidFill>
                <a:latin typeface="Century Gothic" panose="020B0502020202020204" pitchFamily="34" charset="0"/>
              </a:rPr>
              <a:t>Students approved to use a screen reader will no longer be automatically approved for extended time. They will need a separate approval for this accommodation.</a:t>
            </a:r>
          </a:p>
          <a:p>
            <a:r>
              <a:rPr lang="en-US" dirty="0">
                <a:solidFill>
                  <a:srgbClr val="1E1E1E"/>
                </a:solidFill>
                <a:latin typeface="Century Gothic" panose="020B0502020202020204" pitchFamily="34" charset="0"/>
              </a:rPr>
              <a:t>Nutrition Break Policy</a:t>
            </a:r>
          </a:p>
          <a:p>
            <a:pPr lvl="1"/>
            <a:r>
              <a:rPr lang="en-US" dirty="0">
                <a:solidFill>
                  <a:srgbClr val="1E1E1E"/>
                </a:solidFill>
                <a:latin typeface="Century Gothic" panose="020B0502020202020204" pitchFamily="34" charset="0"/>
              </a:rPr>
              <a:t>Students approved for extended breaks or breaks as needed will no longer receive a nutrition break.</a:t>
            </a:r>
          </a:p>
          <a:p>
            <a:r>
              <a:rPr lang="en-US" dirty="0">
                <a:solidFill>
                  <a:srgbClr val="1E1E1E"/>
                </a:solidFill>
                <a:latin typeface="Century Gothic" panose="020B0502020202020204" pitchFamily="34" charset="0"/>
              </a:rPr>
              <a:t>Text To Speech Functionality</a:t>
            </a:r>
          </a:p>
          <a:p>
            <a:pPr lvl="1"/>
            <a:r>
              <a:rPr lang="en-US" dirty="0">
                <a:solidFill>
                  <a:srgbClr val="1E1E1E"/>
                </a:solidFill>
                <a:latin typeface="Century Gothic" panose="020B0502020202020204" pitchFamily="34" charset="0"/>
              </a:rPr>
              <a:t>Students will have the option to click </a:t>
            </a:r>
            <a:r>
              <a:rPr lang="en-US" b="1" dirty="0">
                <a:solidFill>
                  <a:srgbClr val="1E1E1E"/>
                </a:solidFill>
                <a:latin typeface="Century Gothic" panose="020B0502020202020204" pitchFamily="34" charset="0"/>
              </a:rPr>
              <a:t>Pause</a:t>
            </a:r>
            <a:r>
              <a:rPr lang="en-US" dirty="0">
                <a:solidFill>
                  <a:srgbClr val="1E1E1E"/>
                </a:solidFill>
                <a:latin typeface="Century Gothic" panose="020B0502020202020204" pitchFamily="34" charset="0"/>
              </a:rPr>
              <a:t> to resume the voiceover from where they left off. They may also click </a:t>
            </a:r>
            <a:r>
              <a:rPr lang="en-US" b="1" dirty="0">
                <a:solidFill>
                  <a:srgbClr val="1E1E1E"/>
                </a:solidFill>
                <a:latin typeface="Century Gothic" panose="020B0502020202020204" pitchFamily="34" charset="0"/>
              </a:rPr>
              <a:t>Stop</a:t>
            </a:r>
            <a:r>
              <a:rPr lang="en-US" dirty="0">
                <a:solidFill>
                  <a:srgbClr val="1E1E1E"/>
                </a:solidFill>
                <a:latin typeface="Century Gothic" panose="020B0502020202020204" pitchFamily="34" charset="0"/>
              </a:rPr>
              <a:t> to start the voiceover again from the beginning.</a:t>
            </a:r>
          </a:p>
          <a:p>
            <a:r>
              <a:rPr lang="en-US" dirty="0">
                <a:solidFill>
                  <a:srgbClr val="1E1E1E"/>
                </a:solidFill>
                <a:latin typeface="Century Gothic" panose="020B0502020202020204" pitchFamily="34" charset="0"/>
              </a:rPr>
              <a:t>Accommodations and Supports Dashboard</a:t>
            </a:r>
          </a:p>
          <a:p>
            <a:pPr lvl="1"/>
            <a:r>
              <a:rPr lang="en-US" dirty="0">
                <a:solidFill>
                  <a:srgbClr val="1E1E1E"/>
                </a:solidFill>
                <a:latin typeface="Century Gothic" panose="020B0502020202020204" pitchFamily="34" charset="0"/>
              </a:rPr>
              <a:t>Students are now able to track their requests for accommodations, download decision letters, and view their accommodations history online.</a:t>
            </a:r>
          </a:p>
          <a:p>
            <a:endParaRPr lang="en-US" dirty="0"/>
          </a:p>
        </p:txBody>
      </p:sp>
    </p:spTree>
    <p:extLst>
      <p:ext uri="{BB962C8B-B14F-4D97-AF65-F5344CB8AC3E}">
        <p14:creationId xmlns:p14="http://schemas.microsoft.com/office/powerpoint/2010/main" val="13229856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DD162-26A0-46D9-AEF4-6B9F0104D609}"/>
              </a:ext>
            </a:extLst>
          </p:cNvPr>
          <p:cNvSpPr>
            <a:spLocks noGrp="1"/>
          </p:cNvSpPr>
          <p:nvPr>
            <p:ph type="title"/>
          </p:nvPr>
        </p:nvSpPr>
        <p:spPr/>
        <p:txBody>
          <a:bodyPr/>
          <a:lstStyle/>
          <a:p>
            <a:r>
              <a:rPr lang="en-US" dirty="0">
                <a:latin typeface="Poor Richard" panose="02080502050505020702" pitchFamily="18" charset="0"/>
              </a:rPr>
              <a:t>Questions</a:t>
            </a:r>
            <a:r>
              <a:rPr lang="en-US" dirty="0"/>
              <a:t>	</a:t>
            </a:r>
          </a:p>
        </p:txBody>
      </p:sp>
      <p:sp>
        <p:nvSpPr>
          <p:cNvPr id="3" name="Content Placeholder 2">
            <a:extLst>
              <a:ext uri="{FF2B5EF4-FFF2-40B4-BE49-F238E27FC236}">
                <a16:creationId xmlns:a16="http://schemas.microsoft.com/office/drawing/2014/main" id="{346CFE65-868A-443A-8997-9D2BEDB2767D}"/>
              </a:ext>
            </a:extLst>
          </p:cNvPr>
          <p:cNvSpPr>
            <a:spLocks noGrp="1"/>
          </p:cNvSpPr>
          <p:nvPr>
            <p:ph idx="1"/>
          </p:nvPr>
        </p:nvSpPr>
        <p:spPr/>
        <p:txBody>
          <a:bodyPr/>
          <a:lstStyle/>
          <a:p>
            <a:r>
              <a:rPr lang="en-US" dirty="0"/>
              <a:t>Heather Rykard</a:t>
            </a:r>
          </a:p>
          <a:p>
            <a:pPr lvl="1"/>
            <a:r>
              <a:rPr lang="en-US" dirty="0"/>
              <a:t>Accommodations, Test Administration</a:t>
            </a:r>
          </a:p>
          <a:p>
            <a:pPr lvl="1"/>
            <a:r>
              <a:rPr lang="en-US" dirty="0">
                <a:hlinkClick r:id="rId2"/>
              </a:rPr>
              <a:t>hrykard@ecsdfl.us</a:t>
            </a:r>
            <a:endParaRPr lang="en-US" dirty="0"/>
          </a:p>
          <a:p>
            <a:pPr lvl="1"/>
            <a:r>
              <a:rPr lang="en-US" dirty="0"/>
              <a:t>850-469-5387</a:t>
            </a:r>
          </a:p>
          <a:p>
            <a:pPr lvl="1"/>
            <a:endParaRPr lang="en-US" dirty="0"/>
          </a:p>
          <a:p>
            <a:r>
              <a:rPr lang="en-US" dirty="0"/>
              <a:t>Scott Dodson</a:t>
            </a:r>
          </a:p>
          <a:p>
            <a:pPr lvl="1"/>
            <a:r>
              <a:rPr lang="en-US" dirty="0"/>
              <a:t>Data uploads, Score uploads</a:t>
            </a:r>
          </a:p>
          <a:p>
            <a:pPr lvl="1"/>
            <a:r>
              <a:rPr lang="en-US" dirty="0">
                <a:hlinkClick r:id="rId3"/>
              </a:rPr>
              <a:t>sdodson@ecsdfl.us</a:t>
            </a:r>
            <a:endParaRPr lang="en-US" dirty="0"/>
          </a:p>
          <a:p>
            <a:pPr lvl="1"/>
            <a:r>
              <a:rPr lang="en-US" dirty="0"/>
              <a:t>850-469-5389</a:t>
            </a:r>
          </a:p>
        </p:txBody>
      </p:sp>
    </p:spTree>
    <p:extLst>
      <p:ext uri="{BB962C8B-B14F-4D97-AF65-F5344CB8AC3E}">
        <p14:creationId xmlns:p14="http://schemas.microsoft.com/office/powerpoint/2010/main" val="1593233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0B0CF8-87FD-40D0-848E-9C8BA89FA68A}"/>
              </a:ext>
            </a:extLst>
          </p:cNvPr>
          <p:cNvSpPr>
            <a:spLocks noGrp="1"/>
          </p:cNvSpPr>
          <p:nvPr>
            <p:ph type="title"/>
          </p:nvPr>
        </p:nvSpPr>
        <p:spPr>
          <a:xfrm>
            <a:off x="1066800" y="642594"/>
            <a:ext cx="10058400" cy="842257"/>
          </a:xfrm>
        </p:spPr>
        <p:txBody>
          <a:bodyPr/>
          <a:lstStyle/>
          <a:p>
            <a:r>
              <a:rPr lang="en-US" dirty="0">
                <a:latin typeface="Poor Richard" panose="02080502050505020702" pitchFamily="18" charset="0"/>
              </a:rPr>
              <a:t>Changes for Testing Staff</a:t>
            </a:r>
          </a:p>
        </p:txBody>
      </p:sp>
      <p:sp>
        <p:nvSpPr>
          <p:cNvPr id="5" name="Content Placeholder 4">
            <a:extLst>
              <a:ext uri="{FF2B5EF4-FFF2-40B4-BE49-F238E27FC236}">
                <a16:creationId xmlns:a16="http://schemas.microsoft.com/office/drawing/2014/main" id="{47640F88-FC03-4056-829B-33538AE144EC}"/>
              </a:ext>
            </a:extLst>
          </p:cNvPr>
          <p:cNvSpPr>
            <a:spLocks noGrp="1"/>
          </p:cNvSpPr>
          <p:nvPr>
            <p:ph idx="1"/>
          </p:nvPr>
        </p:nvSpPr>
        <p:spPr>
          <a:xfrm>
            <a:off x="1066800" y="1669409"/>
            <a:ext cx="10058400" cy="4365631"/>
          </a:xfrm>
        </p:spPr>
        <p:txBody>
          <a:bodyPr>
            <a:normAutofit fontScale="85000" lnSpcReduction="20000"/>
          </a:bodyPr>
          <a:lstStyle/>
          <a:p>
            <a:r>
              <a:rPr lang="en-US" dirty="0">
                <a:solidFill>
                  <a:srgbClr val="1E1E1E"/>
                </a:solidFill>
                <a:latin typeface="Century Gothic" panose="020B0502020202020204" pitchFamily="34" charset="0"/>
              </a:rPr>
              <a:t>Test Day Toolkit Proctor Preview</a:t>
            </a:r>
          </a:p>
          <a:p>
            <a:pPr lvl="1"/>
            <a:r>
              <a:rPr lang="en-US" dirty="0">
                <a:solidFill>
                  <a:srgbClr val="1E1E1E"/>
                </a:solidFill>
                <a:latin typeface="Century Gothic" panose="020B0502020202020204" pitchFamily="34" charset="0"/>
              </a:rPr>
              <a:t>We heard from staff the desire to be able to see things and walk through Test Day Toolkit before test day, so we are excited to announce our new Proctor Preview! After receiving access to Test Day Toolkit, staff will be able to walk through all the proctoring screens like they would on test day.</a:t>
            </a:r>
          </a:p>
          <a:p>
            <a:r>
              <a:rPr lang="en-US" dirty="0">
                <a:solidFill>
                  <a:srgbClr val="1E1E1E"/>
                </a:solidFill>
                <a:latin typeface="Century Gothic" panose="020B0502020202020204" pitchFamily="34" charset="0"/>
              </a:rPr>
              <a:t>Shortened Readiness Timeline</a:t>
            </a:r>
          </a:p>
          <a:p>
            <a:pPr lvl="1"/>
            <a:r>
              <a:rPr lang="en-US" dirty="0">
                <a:solidFill>
                  <a:srgbClr val="1E1E1E"/>
                </a:solidFill>
                <a:latin typeface="Century Gothic" panose="020B0502020202020204" pitchFamily="34" charset="0"/>
              </a:rPr>
              <a:t>Based on your feedback, we’ve updated the in-school readiness timeline from five weeks </a:t>
            </a:r>
            <a:r>
              <a:rPr lang="en-US" b="1" dirty="0">
                <a:solidFill>
                  <a:srgbClr val="1E1E1E"/>
                </a:solidFill>
                <a:latin typeface="Century Gothic" panose="020B0502020202020204" pitchFamily="34" charset="0"/>
              </a:rPr>
              <a:t>to three weeks</a:t>
            </a:r>
            <a:r>
              <a:rPr lang="en-US" dirty="0">
                <a:solidFill>
                  <a:srgbClr val="1E1E1E"/>
                </a:solidFill>
                <a:latin typeface="Century Gothic" panose="020B0502020202020204" pitchFamily="34" charset="0"/>
              </a:rPr>
              <a:t> to reflect the actual time it takes to prepare for an administration. See these updates reflected on the </a:t>
            </a:r>
            <a:r>
              <a:rPr lang="en-US" u="sng" dirty="0">
                <a:solidFill>
                  <a:srgbClr val="324DC7"/>
                </a:solidFill>
                <a:latin typeface="Century Gothic" panose="020B0502020202020204" pitchFamily="34" charset="0"/>
                <a:hlinkClick r:id="rId2">
                  <a:extLst>
                    <a:ext uri="{A12FA001-AC4F-418D-AE19-62706E023703}">
                      <ahyp:hlinkClr xmlns:ahyp="http://schemas.microsoft.com/office/drawing/2018/hyperlinkcolor" val="tx"/>
                    </a:ext>
                  </a:extLst>
                </a:hlinkClick>
              </a:rPr>
              <a:t>In-School Testing Checklist</a:t>
            </a:r>
            <a:r>
              <a:rPr lang="en-US" dirty="0">
                <a:solidFill>
                  <a:srgbClr val="1E1E1E"/>
                </a:solidFill>
                <a:latin typeface="Century Gothic" panose="020B0502020202020204" pitchFamily="34" charset="0"/>
              </a:rPr>
              <a:t> and in the </a:t>
            </a:r>
            <a:r>
              <a:rPr lang="en-US" u="sng" dirty="0">
                <a:solidFill>
                  <a:srgbClr val="324DC7"/>
                </a:solidFill>
                <a:latin typeface="Century Gothic" panose="020B0502020202020204" pitchFamily="34" charset="0"/>
                <a:hlinkClick r:id="rId3">
                  <a:extLst>
                    <a:ext uri="{A12FA001-AC4F-418D-AE19-62706E023703}">
                      <ahyp:hlinkClr xmlns:ahyp="http://schemas.microsoft.com/office/drawing/2018/hyperlinkcolor" val="tx"/>
                    </a:ext>
                  </a:extLst>
                </a:hlinkClick>
              </a:rPr>
              <a:t>Test Coordinator Manual</a:t>
            </a:r>
            <a:r>
              <a:rPr lang="en-US" dirty="0">
                <a:solidFill>
                  <a:srgbClr val="1E1E1E"/>
                </a:solidFill>
                <a:latin typeface="Century Gothic" panose="020B0502020202020204" pitchFamily="34" charset="0"/>
              </a:rPr>
              <a:t>.</a:t>
            </a:r>
          </a:p>
          <a:p>
            <a:r>
              <a:rPr lang="en-US" dirty="0">
                <a:solidFill>
                  <a:srgbClr val="1E1E1E"/>
                </a:solidFill>
                <a:latin typeface="Century Gothic" panose="020B0502020202020204" pitchFamily="34" charset="0"/>
              </a:rPr>
              <a:t>Modifications to Staff Training Experience</a:t>
            </a:r>
          </a:p>
          <a:p>
            <a:pPr lvl="1"/>
            <a:r>
              <a:rPr lang="en-US" dirty="0">
                <a:solidFill>
                  <a:srgbClr val="1E1E1E"/>
                </a:solidFill>
                <a:latin typeface="Century Gothic" panose="020B0502020202020204" pitchFamily="34" charset="0"/>
              </a:rPr>
              <a:t>We've refreshed the look of the training system with simplified navigation and a cleaner layout to help you quickly find and complete your training. Our training modules now have more options to customize your training by role, including allowing users to select multiple roles if necessary. Test coordinators will also be able to see which of their staff members have completed training and note whether any staff members have been trained on site.</a:t>
            </a:r>
          </a:p>
          <a:p>
            <a:r>
              <a:rPr lang="en-US" dirty="0">
                <a:solidFill>
                  <a:srgbClr val="1E1E1E"/>
                </a:solidFill>
                <a:latin typeface="Century Gothic" panose="020B0502020202020204" pitchFamily="34" charset="0"/>
              </a:rPr>
              <a:t>New Customer Service Hours</a:t>
            </a:r>
          </a:p>
          <a:p>
            <a:pPr lvl="1"/>
            <a:r>
              <a:rPr lang="en-US" dirty="0">
                <a:solidFill>
                  <a:srgbClr val="1E1E1E"/>
                </a:solidFill>
                <a:latin typeface="Century Gothic" panose="020B0502020202020204" pitchFamily="34" charset="0"/>
              </a:rPr>
              <a:t>You can now reach College Board at 866-630-9305 from 7:30 a.m. to 8 p.m. ET.</a:t>
            </a:r>
          </a:p>
          <a:p>
            <a:r>
              <a:rPr lang="en-US" b="1" dirty="0">
                <a:solidFill>
                  <a:srgbClr val="1E1E1E"/>
                </a:solidFill>
                <a:highlight>
                  <a:srgbClr val="FFFF00"/>
                </a:highlight>
                <a:latin typeface="Century Gothic" panose="020B0502020202020204" pitchFamily="34" charset="0"/>
              </a:rPr>
              <a:t>Test Security Update for Coordinators</a:t>
            </a:r>
          </a:p>
          <a:p>
            <a:pPr lvl="1"/>
            <a:r>
              <a:rPr lang="en-US" b="1" dirty="0">
                <a:solidFill>
                  <a:srgbClr val="1E1E1E"/>
                </a:solidFill>
                <a:highlight>
                  <a:srgbClr val="FFFF00"/>
                </a:highlight>
                <a:latin typeface="Century Gothic" panose="020B0502020202020204" pitchFamily="34" charset="0"/>
              </a:rPr>
              <a:t>If a student is caught taking a picture of test content, the test coordinator will be responsible for taking a picture of the content on that student's phone and storing it safely for test security.</a:t>
            </a:r>
          </a:p>
          <a:p>
            <a:endParaRPr lang="en-US" b="1" dirty="0"/>
          </a:p>
        </p:txBody>
      </p:sp>
    </p:spTree>
    <p:extLst>
      <p:ext uri="{BB962C8B-B14F-4D97-AF65-F5344CB8AC3E}">
        <p14:creationId xmlns:p14="http://schemas.microsoft.com/office/powerpoint/2010/main" val="2629387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6A3AF9-8593-4DAE-B90B-8AA6DEE11C37}"/>
              </a:ext>
            </a:extLst>
          </p:cNvPr>
          <p:cNvPicPr>
            <a:picLocks noChangeAspect="1"/>
          </p:cNvPicPr>
          <p:nvPr/>
        </p:nvPicPr>
        <p:blipFill>
          <a:blip r:embed="rId2"/>
          <a:stretch>
            <a:fillRect/>
          </a:stretch>
        </p:blipFill>
        <p:spPr>
          <a:xfrm>
            <a:off x="406148" y="1920553"/>
            <a:ext cx="11211924" cy="4572525"/>
          </a:xfrm>
          <a:prstGeom prst="rect">
            <a:avLst/>
          </a:prstGeom>
        </p:spPr>
      </p:pic>
      <p:sp>
        <p:nvSpPr>
          <p:cNvPr id="5" name="Title 4">
            <a:extLst>
              <a:ext uri="{FF2B5EF4-FFF2-40B4-BE49-F238E27FC236}">
                <a16:creationId xmlns:a16="http://schemas.microsoft.com/office/drawing/2014/main" id="{DB423D7F-AAF5-41D9-A628-1E20E6F54A73}"/>
              </a:ext>
            </a:extLst>
          </p:cNvPr>
          <p:cNvSpPr>
            <a:spLocks noGrp="1"/>
          </p:cNvSpPr>
          <p:nvPr>
            <p:ph type="title"/>
          </p:nvPr>
        </p:nvSpPr>
        <p:spPr>
          <a:xfrm>
            <a:off x="655740" y="364922"/>
            <a:ext cx="10058400" cy="977317"/>
          </a:xfrm>
        </p:spPr>
        <p:txBody>
          <a:bodyPr>
            <a:normAutofit/>
          </a:bodyPr>
          <a:lstStyle/>
          <a:p>
            <a:r>
              <a:rPr lang="en-US" dirty="0">
                <a:latin typeface="Poor Richard" panose="02080502050505020702" pitchFamily="18" charset="0"/>
              </a:rPr>
              <a:t>PSAT Deadlines</a:t>
            </a:r>
          </a:p>
        </p:txBody>
      </p:sp>
    </p:spTree>
    <p:extLst>
      <p:ext uri="{BB962C8B-B14F-4D97-AF65-F5344CB8AC3E}">
        <p14:creationId xmlns:p14="http://schemas.microsoft.com/office/powerpoint/2010/main" val="3741483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53669-6E11-4944-9563-4F31D6475637}"/>
              </a:ext>
            </a:extLst>
          </p:cNvPr>
          <p:cNvSpPr>
            <a:spLocks noGrp="1"/>
          </p:cNvSpPr>
          <p:nvPr>
            <p:ph type="title"/>
          </p:nvPr>
        </p:nvSpPr>
        <p:spPr>
          <a:xfrm>
            <a:off x="1066800" y="642594"/>
            <a:ext cx="10058400" cy="926147"/>
          </a:xfrm>
        </p:spPr>
        <p:txBody>
          <a:bodyPr/>
          <a:lstStyle/>
          <a:p>
            <a:r>
              <a:rPr lang="en-US" dirty="0">
                <a:latin typeface="Poor Richard" panose="02080502050505020702" pitchFamily="18" charset="0"/>
              </a:rPr>
              <a:t>Requesting Accommodations</a:t>
            </a:r>
          </a:p>
        </p:txBody>
      </p:sp>
      <p:sp>
        <p:nvSpPr>
          <p:cNvPr id="3" name="Content Placeholder 2">
            <a:extLst>
              <a:ext uri="{FF2B5EF4-FFF2-40B4-BE49-F238E27FC236}">
                <a16:creationId xmlns:a16="http://schemas.microsoft.com/office/drawing/2014/main" id="{AEFD5503-085A-41C0-B830-49557D78B694}"/>
              </a:ext>
            </a:extLst>
          </p:cNvPr>
          <p:cNvSpPr>
            <a:spLocks noGrp="1"/>
          </p:cNvSpPr>
          <p:nvPr>
            <p:ph idx="1"/>
          </p:nvPr>
        </p:nvSpPr>
        <p:spPr/>
        <p:txBody>
          <a:bodyPr>
            <a:normAutofit fontScale="85000" lnSpcReduction="20000"/>
          </a:bodyPr>
          <a:lstStyle/>
          <a:p>
            <a:endParaRPr lang="en-US" dirty="0"/>
          </a:p>
          <a:p>
            <a:r>
              <a:rPr lang="en-US" dirty="0">
                <a:hlinkClick r:id="rId2"/>
              </a:rPr>
              <a:t>SSD Online</a:t>
            </a:r>
            <a:endParaRPr lang="en-US" dirty="0"/>
          </a:p>
          <a:p>
            <a:r>
              <a:rPr lang="en-US" dirty="0"/>
              <a:t>Collect all appropriate paperwork</a:t>
            </a:r>
          </a:p>
          <a:p>
            <a:pPr lvl="1"/>
            <a:r>
              <a:rPr lang="en-US" dirty="0"/>
              <a:t>IEP/504/ELL</a:t>
            </a:r>
          </a:p>
          <a:p>
            <a:pPr lvl="1"/>
            <a:r>
              <a:rPr lang="en-US" dirty="0"/>
              <a:t>Records (medical/psychoeducational)</a:t>
            </a:r>
          </a:p>
          <a:p>
            <a:r>
              <a:rPr lang="en-US" dirty="0"/>
              <a:t>Sign in to create request</a:t>
            </a:r>
          </a:p>
          <a:p>
            <a:r>
              <a:rPr lang="en-US" dirty="0"/>
              <a:t>Answer a series of questions</a:t>
            </a:r>
          </a:p>
          <a:p>
            <a:pPr lvl="1"/>
            <a:r>
              <a:rPr lang="en-US" dirty="0"/>
              <a:t>Student demographic</a:t>
            </a:r>
          </a:p>
          <a:p>
            <a:pPr lvl="1"/>
            <a:r>
              <a:rPr lang="en-US" dirty="0"/>
              <a:t>Disability</a:t>
            </a:r>
          </a:p>
          <a:p>
            <a:pPr lvl="1"/>
            <a:r>
              <a:rPr lang="en-US" dirty="0"/>
              <a:t>Requested accommodations</a:t>
            </a:r>
          </a:p>
          <a:p>
            <a:pPr lvl="1"/>
            <a:r>
              <a:rPr lang="en-US" dirty="0"/>
              <a:t>Current school plant</a:t>
            </a:r>
          </a:p>
          <a:p>
            <a:r>
              <a:rPr lang="en-US" dirty="0"/>
              <a:t>Review and verify your request</a:t>
            </a:r>
          </a:p>
          <a:p>
            <a:r>
              <a:rPr lang="en-US" dirty="0"/>
              <a:t>Submit required documentation</a:t>
            </a:r>
          </a:p>
          <a:p>
            <a:r>
              <a:rPr lang="en-US" dirty="0"/>
              <a:t>ELL Supports - </a:t>
            </a:r>
            <a:r>
              <a:rPr lang="en-US" dirty="0">
                <a:hlinkClick r:id="rId3"/>
              </a:rPr>
              <a:t>ELL</a:t>
            </a:r>
            <a:endParaRPr lang="en-US" dirty="0"/>
          </a:p>
        </p:txBody>
      </p:sp>
    </p:spTree>
    <p:extLst>
      <p:ext uri="{BB962C8B-B14F-4D97-AF65-F5344CB8AC3E}">
        <p14:creationId xmlns:p14="http://schemas.microsoft.com/office/powerpoint/2010/main" val="1188858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2DD5B-EFD4-4246-8826-7605D8D12AF0}"/>
              </a:ext>
            </a:extLst>
          </p:cNvPr>
          <p:cNvSpPr>
            <a:spLocks noGrp="1"/>
          </p:cNvSpPr>
          <p:nvPr>
            <p:ph type="title"/>
          </p:nvPr>
        </p:nvSpPr>
        <p:spPr>
          <a:xfrm>
            <a:off x="1066800" y="214755"/>
            <a:ext cx="10058400" cy="1371600"/>
          </a:xfrm>
        </p:spPr>
        <p:txBody>
          <a:bodyPr/>
          <a:lstStyle/>
          <a:p>
            <a:r>
              <a:rPr lang="en-US" dirty="0">
                <a:latin typeface="Poor Richard" panose="02080502050505020702" pitchFamily="18" charset="0"/>
              </a:rPr>
              <a:t>PSAT/NMSQT Organization</a:t>
            </a:r>
          </a:p>
        </p:txBody>
      </p:sp>
      <p:sp>
        <p:nvSpPr>
          <p:cNvPr id="3" name="Content Placeholder 2">
            <a:extLst>
              <a:ext uri="{FF2B5EF4-FFF2-40B4-BE49-F238E27FC236}">
                <a16:creationId xmlns:a16="http://schemas.microsoft.com/office/drawing/2014/main" id="{38A04D1A-3051-4090-AB35-411F8FF93404}"/>
              </a:ext>
            </a:extLst>
          </p:cNvPr>
          <p:cNvSpPr>
            <a:spLocks noGrp="1"/>
          </p:cNvSpPr>
          <p:nvPr>
            <p:ph idx="1"/>
          </p:nvPr>
        </p:nvSpPr>
        <p:spPr/>
        <p:txBody>
          <a:bodyPr/>
          <a:lstStyle/>
          <a:p>
            <a:r>
              <a:rPr lang="en-US" dirty="0"/>
              <a:t>The digital SAT Suite of Assessments uses multistage adaptive testing. </a:t>
            </a:r>
          </a:p>
          <a:p>
            <a:r>
              <a:rPr lang="en-US" dirty="0"/>
              <a:t>Each test section (Reading and Writing, Math) is divided into two equal-length, separately timed parts, called modules. </a:t>
            </a:r>
          </a:p>
          <a:p>
            <a:r>
              <a:rPr lang="en-US" dirty="0"/>
              <a:t>Students answer a set of questions in the first module before moving on to the next. </a:t>
            </a:r>
          </a:p>
          <a:p>
            <a:r>
              <a:rPr lang="en-US" dirty="0"/>
              <a:t>The questions that students are given in the second module depend on how they performed on the first module.</a:t>
            </a:r>
          </a:p>
          <a:p>
            <a:endParaRPr lang="en-US" dirty="0"/>
          </a:p>
        </p:txBody>
      </p:sp>
      <p:graphicFrame>
        <p:nvGraphicFramePr>
          <p:cNvPr id="4" name="Table 3">
            <a:extLst>
              <a:ext uri="{FF2B5EF4-FFF2-40B4-BE49-F238E27FC236}">
                <a16:creationId xmlns:a16="http://schemas.microsoft.com/office/drawing/2014/main" id="{6D1C0B5C-9A9F-406B-AA18-6FC763526AB2}"/>
              </a:ext>
            </a:extLst>
          </p:cNvPr>
          <p:cNvGraphicFramePr>
            <a:graphicFrameLocks noGrp="1"/>
          </p:cNvGraphicFramePr>
          <p:nvPr>
            <p:extLst>
              <p:ext uri="{D42A27DB-BD31-4B8C-83A1-F6EECF244321}">
                <p14:modId xmlns:p14="http://schemas.microsoft.com/office/powerpoint/2010/main" val="152989844"/>
              </p:ext>
            </p:extLst>
          </p:nvPr>
        </p:nvGraphicFramePr>
        <p:xfrm>
          <a:off x="1614182" y="4744746"/>
          <a:ext cx="7772400" cy="1470660"/>
        </p:xfrm>
        <a:graphic>
          <a:graphicData uri="http://schemas.openxmlformats.org/drawingml/2006/table">
            <a:tbl>
              <a:tblPr/>
              <a:tblGrid>
                <a:gridCol w="2590800">
                  <a:extLst>
                    <a:ext uri="{9D8B030D-6E8A-4147-A177-3AD203B41FA5}">
                      <a16:colId xmlns:a16="http://schemas.microsoft.com/office/drawing/2014/main" val="1869906134"/>
                    </a:ext>
                  </a:extLst>
                </a:gridCol>
                <a:gridCol w="2590800">
                  <a:extLst>
                    <a:ext uri="{9D8B030D-6E8A-4147-A177-3AD203B41FA5}">
                      <a16:colId xmlns:a16="http://schemas.microsoft.com/office/drawing/2014/main" val="619324036"/>
                    </a:ext>
                  </a:extLst>
                </a:gridCol>
                <a:gridCol w="2590800">
                  <a:extLst>
                    <a:ext uri="{9D8B030D-6E8A-4147-A177-3AD203B41FA5}">
                      <a16:colId xmlns:a16="http://schemas.microsoft.com/office/drawing/2014/main" val="987824797"/>
                    </a:ext>
                  </a:extLst>
                </a:gridCol>
              </a:tblGrid>
              <a:tr h="0">
                <a:tc>
                  <a:txBody>
                    <a:bodyPr/>
                    <a:lstStyle/>
                    <a:p>
                      <a:pPr algn="l" fontAlgn="t"/>
                      <a:r>
                        <a:rPr lang="en-US" b="1" dirty="0">
                          <a:effectLst/>
                        </a:rPr>
                        <a:t>Section</a:t>
                      </a:r>
                    </a:p>
                  </a:txBody>
                  <a:tcPr marL="76200" marR="76200" marT="104775" marB="1047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algn="ctr" fontAlgn="t"/>
                      <a:r>
                        <a:rPr lang="en-US" b="1" dirty="0">
                          <a:effectLst/>
                        </a:rPr>
                        <a:t>Time Allotted (min.)</a:t>
                      </a:r>
                    </a:p>
                  </a:txBody>
                  <a:tcPr marL="76200" marR="76200" marT="104775" marB="1047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algn="ctr" fontAlgn="t"/>
                      <a:r>
                        <a:rPr lang="en-US" b="1" dirty="0">
                          <a:effectLst/>
                        </a:rPr>
                        <a:t>Number of Questions</a:t>
                      </a:r>
                    </a:p>
                  </a:txBody>
                  <a:tcPr marL="76200" marR="76200" marT="104775" marB="1047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3718503020"/>
                  </a:ext>
                </a:extLst>
              </a:tr>
              <a:tr h="0">
                <a:tc>
                  <a:txBody>
                    <a:bodyPr/>
                    <a:lstStyle/>
                    <a:p>
                      <a:pPr algn="l" fontAlgn="t"/>
                      <a:r>
                        <a:rPr lang="en-US" dirty="0">
                          <a:effectLst/>
                        </a:rPr>
                        <a:t>Reading and Writing</a:t>
                      </a:r>
                    </a:p>
                  </a:txBody>
                  <a:tcPr marL="76200" marR="76200" marT="104775" marB="114300">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algn="ctr" fontAlgn="t"/>
                      <a:r>
                        <a:rPr lang="en-US" dirty="0">
                          <a:effectLst/>
                        </a:rPr>
                        <a:t>64</a:t>
                      </a:r>
                    </a:p>
                  </a:txBody>
                  <a:tcPr marL="76200" marR="76200" marT="104775" marB="114300">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algn="ctr" fontAlgn="t"/>
                      <a:r>
                        <a:rPr lang="en-US" dirty="0">
                          <a:effectLst/>
                        </a:rPr>
                        <a:t>54</a:t>
                      </a:r>
                    </a:p>
                  </a:txBody>
                  <a:tcPr marL="76200" marR="76200" marT="104775" marB="114300">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2035309304"/>
                  </a:ext>
                </a:extLst>
              </a:tr>
              <a:tr h="0">
                <a:tc>
                  <a:txBody>
                    <a:bodyPr/>
                    <a:lstStyle/>
                    <a:p>
                      <a:pPr algn="l" fontAlgn="t"/>
                      <a:r>
                        <a:rPr lang="en-US" dirty="0">
                          <a:effectLst/>
                        </a:rPr>
                        <a:t>Math</a:t>
                      </a:r>
                    </a:p>
                  </a:txBody>
                  <a:tcPr marL="76200" marR="76200" marT="104775" marB="114300">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algn="ctr" fontAlgn="t"/>
                      <a:r>
                        <a:rPr lang="en-US" dirty="0">
                          <a:effectLst/>
                        </a:rPr>
                        <a:t>70</a:t>
                      </a:r>
                    </a:p>
                  </a:txBody>
                  <a:tcPr marL="76200" marR="76200" marT="104775" marB="114300">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algn="ctr" fontAlgn="t"/>
                      <a:r>
                        <a:rPr lang="en-US" dirty="0">
                          <a:effectLst/>
                        </a:rPr>
                        <a:t>44</a:t>
                      </a:r>
                    </a:p>
                  </a:txBody>
                  <a:tcPr marL="76200" marR="76200" marT="104775" marB="114300">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228897856"/>
                  </a:ext>
                </a:extLst>
              </a:tr>
            </a:tbl>
          </a:graphicData>
        </a:graphic>
      </p:graphicFrame>
    </p:spTree>
    <p:extLst>
      <p:ext uri="{BB962C8B-B14F-4D97-AF65-F5344CB8AC3E}">
        <p14:creationId xmlns:p14="http://schemas.microsoft.com/office/powerpoint/2010/main" val="5612265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4525</TotalTime>
  <Words>3051</Words>
  <Application>Microsoft Office PowerPoint</Application>
  <PresentationFormat>Widescreen</PresentationFormat>
  <Paragraphs>329</Paragraphs>
  <Slides>50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Century Gothic</vt:lpstr>
      <vt:lpstr>Garamond</vt:lpstr>
      <vt:lpstr>Poor Richard</vt:lpstr>
      <vt:lpstr>Tahoma</vt:lpstr>
      <vt:lpstr>Savon</vt:lpstr>
      <vt:lpstr>Digital PSAT PSAT /NMSQT (Grades 10/11)</vt:lpstr>
      <vt:lpstr>Who to Test</vt:lpstr>
      <vt:lpstr>Dates</vt:lpstr>
      <vt:lpstr>Changes for Fall 2025</vt:lpstr>
      <vt:lpstr>Changes, Pt 2</vt:lpstr>
      <vt:lpstr>Changes for Testing Staff</vt:lpstr>
      <vt:lpstr>PSAT Deadlines</vt:lpstr>
      <vt:lpstr>Requesting Accommodations</vt:lpstr>
      <vt:lpstr>PSAT/NMSQT Organization</vt:lpstr>
      <vt:lpstr>Test Preparation - Coordinator</vt:lpstr>
      <vt:lpstr>PowerPoint Presentation</vt:lpstr>
      <vt:lpstr>Test Preparation - Coordinator</vt:lpstr>
      <vt:lpstr>PowerPoint Presentation</vt:lpstr>
      <vt:lpstr>PowerPoint Presentation</vt:lpstr>
      <vt:lpstr>Training</vt:lpstr>
      <vt:lpstr>Training</vt:lpstr>
      <vt:lpstr>Student Registration</vt:lpstr>
      <vt:lpstr>Ordering</vt:lpstr>
      <vt:lpstr>Manage, Validate and Register</vt:lpstr>
      <vt:lpstr>PowerPoint Presentation</vt:lpstr>
      <vt:lpstr>Digital Readiness Check</vt:lpstr>
      <vt:lpstr>Preparation – Testing Rooms</vt:lpstr>
      <vt:lpstr>Preparation – Testing Rooms</vt:lpstr>
      <vt:lpstr>Room Staff Ratios</vt:lpstr>
      <vt:lpstr>Staffing Examples</vt:lpstr>
      <vt:lpstr>Room Requirements</vt:lpstr>
      <vt:lpstr>Test Day Toolkit Tasks</vt:lpstr>
      <vt:lpstr>Review your student roster</vt:lpstr>
      <vt:lpstr>Create your staff list</vt:lpstr>
      <vt:lpstr>Add Testing Rooms</vt:lpstr>
      <vt:lpstr>Add a “Late Testing Room”</vt:lpstr>
      <vt:lpstr>Assign Students to Rooms</vt:lpstr>
      <vt:lpstr>Check Small-Group Testing</vt:lpstr>
      <vt:lpstr>Student Accommodations</vt:lpstr>
      <vt:lpstr>Student Accommodations</vt:lpstr>
      <vt:lpstr>Assign Staff</vt:lpstr>
      <vt:lpstr>Print Student Tickets</vt:lpstr>
      <vt:lpstr>PowerPoint Presentation</vt:lpstr>
      <vt:lpstr>PowerPoint Presentation</vt:lpstr>
      <vt:lpstr>Test Day Procedures</vt:lpstr>
      <vt:lpstr>Test Day Procedures</vt:lpstr>
      <vt:lpstr>Test Day Procedures</vt:lpstr>
      <vt:lpstr>PowerPoint Presentation</vt:lpstr>
      <vt:lpstr>Student Dashboard</vt:lpstr>
      <vt:lpstr>Student Bluebook Dashboard</vt:lpstr>
      <vt:lpstr>Submitting Answers</vt:lpstr>
      <vt:lpstr>Complete vs. Incomplete</vt:lpstr>
      <vt:lpstr>PowerPoint Presentation</vt:lpstr>
      <vt:lpstr>Resources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PSAT Psat 8/9 PSAT NMSQT</dc:title>
  <dc:creator>Heather Rykard</dc:creator>
  <cp:lastModifiedBy>Heather Rykard</cp:lastModifiedBy>
  <cp:revision>67</cp:revision>
  <dcterms:created xsi:type="dcterms:W3CDTF">2023-08-15T15:53:01Z</dcterms:created>
  <dcterms:modified xsi:type="dcterms:W3CDTF">2025-09-15T13:04:08Z</dcterms:modified>
</cp:coreProperties>
</file>